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handoutMasterIdLst>
    <p:handoutMasterId r:id="rId17"/>
  </p:handoutMasterIdLst>
  <p:sldIdLst>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Estilo Mé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0" d="100"/>
          <a:sy n="60" d="100"/>
        </p:scale>
        <p:origin x="72" y="1266"/>
      </p:cViewPr>
      <p:guideLst/>
    </p:cSldViewPr>
  </p:slideViewPr>
  <p:notesTextViewPr>
    <p:cViewPr>
      <p:scale>
        <a:sx n="1" d="1"/>
        <a:sy n="1" d="1"/>
      </p:scale>
      <p:origin x="0" y="0"/>
    </p:cViewPr>
  </p:notesTextViewPr>
  <p:notesViewPr>
    <p:cSldViewPr snapToGrid="0">
      <p:cViewPr varScale="1">
        <p:scale>
          <a:sx n="86" d="100"/>
          <a:sy n="86" d="100"/>
        </p:scale>
        <p:origin x="385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E7480B8-8A0A-4B56-8D54-E823DCC0F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E057513-9C93-48C4-B8CC-06DEEABEBE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18A45D-0270-4B85-BA84-29A26462B853}" type="datetime1">
              <a:rPr lang="pt-BR" smtClean="0"/>
              <a:t>26/10/2023</a:t>
            </a:fld>
            <a:endParaRPr lang="pt-BR"/>
          </a:p>
        </p:txBody>
      </p:sp>
      <p:sp>
        <p:nvSpPr>
          <p:cNvPr id="4" name="Espaço Reservado para Rodapé 3">
            <a:extLst>
              <a:ext uri="{FF2B5EF4-FFF2-40B4-BE49-F238E27FC236}">
                <a16:creationId xmlns:a16="http://schemas.microsoft.com/office/drawing/2014/main" id="{0B526431-228F-49AB-A288-2D3B4D5BF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6BF697D2-41EF-4DF0-B5BE-33D0275CE7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CE9BC7-1D88-46B0-89EB-967B831C2BE0}" type="slidenum">
              <a:rPr lang="pt-BR" smtClean="0"/>
              <a:t>‹nº›</a:t>
            </a:fld>
            <a:endParaRPr lang="pt-BR"/>
          </a:p>
        </p:txBody>
      </p:sp>
    </p:spTree>
    <p:extLst>
      <p:ext uri="{BB962C8B-B14F-4D97-AF65-F5344CB8AC3E}">
        <p14:creationId xmlns:p14="http://schemas.microsoft.com/office/powerpoint/2010/main" val="42942384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3879B29-B324-4CB3-B9C9-1A3BB0F88CD5}" type="datetime1">
              <a:rPr lang="pt-BR" noProof="0" smtClean="0"/>
              <a:t>26/10/2023</a:t>
            </a:fld>
            <a:endParaRPr lang="pt-BR" noProof="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pt-BR" noProof="0" smtClean="0"/>
              <a:t>‹nº›</a:t>
            </a:fld>
            <a:endParaRPr lang="pt-BR"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1</a:t>
            </a:fld>
            <a:endParaRPr lang="pt-BR"/>
          </a:p>
        </p:txBody>
      </p:sp>
    </p:spTree>
    <p:extLst>
      <p:ext uri="{BB962C8B-B14F-4D97-AF65-F5344CB8AC3E}">
        <p14:creationId xmlns:p14="http://schemas.microsoft.com/office/powerpoint/2010/main" val="348433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2</a:t>
            </a:fld>
            <a:endParaRPr lang="pt-BR"/>
          </a:p>
        </p:txBody>
      </p:sp>
    </p:spTree>
    <p:extLst>
      <p:ext uri="{BB962C8B-B14F-4D97-AF65-F5344CB8AC3E}">
        <p14:creationId xmlns:p14="http://schemas.microsoft.com/office/powerpoint/2010/main" val="3231683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Imagem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tângu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a liv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tângu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a liv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a liv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a liv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a liv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a liv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a liv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a liv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a liv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tângu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a liv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a liv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a liv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a liv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a liv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tângu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a liv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a liv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a liv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a liv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a liv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a liv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a liv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a liv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a liv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a liv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a liv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a liv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a liv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t-BR" noProof="0"/>
              <a:t>Clique para editar o estilo de título Mestre</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7077511" y="5410201"/>
            <a:ext cx="2743200" cy="365125"/>
          </a:xfrm>
        </p:spPr>
        <p:txBody>
          <a:bodyPr rtlCol="0"/>
          <a:lstStyle/>
          <a:p>
            <a:pPr rtl="0"/>
            <a:fld id="{C74EB379-06D1-44CD-80C8-096187295FC7}" type="datetime1">
              <a:rPr lang="pt-BR" noProof="0" smtClean="0"/>
              <a:t>26/10/2023</a:t>
            </a:fld>
            <a:endParaRPr lang="pt-BR" noProof="0"/>
          </a:p>
        </p:txBody>
      </p:sp>
      <p:sp>
        <p:nvSpPr>
          <p:cNvPr id="5" name="Espaço reservado para rodapé 4"/>
          <p:cNvSpPr>
            <a:spLocks noGrp="1"/>
          </p:cNvSpPr>
          <p:nvPr>
            <p:ph type="ftr" sz="quarter" idx="11"/>
          </p:nvPr>
        </p:nvSpPr>
        <p:spPr>
          <a:xfrm>
            <a:off x="1876424" y="5410201"/>
            <a:ext cx="5124886" cy="365125"/>
          </a:xfrm>
        </p:spPr>
        <p:txBody>
          <a:bodyPr rtlCol="0"/>
          <a:lstStyle/>
          <a:p>
            <a:pPr rtl="0"/>
            <a:endParaRPr lang="pt-BR" noProof="0"/>
          </a:p>
        </p:txBody>
      </p:sp>
      <p:sp>
        <p:nvSpPr>
          <p:cNvPr id="6" name="Espaço reservado para o número do slide 5"/>
          <p:cNvSpPr>
            <a:spLocks noGrp="1"/>
          </p:cNvSpPr>
          <p:nvPr>
            <p:ph type="sldNum" sz="quarter" idx="12"/>
          </p:nvPr>
        </p:nvSpPr>
        <p:spPr>
          <a:xfrm>
            <a:off x="9896911" y="5410199"/>
            <a:ext cx="771089" cy="365125"/>
          </a:xfrm>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t-BR" noProof="0"/>
              <a:t>Clique no ícone para adicionar uma imagem</a:t>
            </a:r>
          </a:p>
        </p:txBody>
      </p:sp>
      <p:sp>
        <p:nvSpPr>
          <p:cNvPr id="4" name="Espaço reservado para tex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04C732B9-82A8-45C4-976D-822ACC409CDD}" type="datetime1">
              <a:rPr lang="pt-BR" noProof="0" smtClean="0"/>
              <a:t>26/10/2023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D1C8518B-8377-41B6-9B96-12E790E48149}" type="datetime1">
              <a:rPr lang="pt-BR" noProof="0" smtClean="0"/>
              <a:t>26/10/2023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pt-BR" noProof="0"/>
              <a:t>Clique para editar o título Mestre</a:t>
            </a:r>
          </a:p>
        </p:txBody>
      </p:sp>
      <p:sp>
        <p:nvSpPr>
          <p:cNvPr id="12" name="Espaço Reservado para Texto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4" name="Espaço reservado para tex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D0E661AF-0B74-4EE7-A109-4CEE3749C184}" type="datetime1">
              <a:rPr lang="pt-BR" noProof="0" smtClean="0"/>
              <a:t>26/10/2023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
        <p:nvSpPr>
          <p:cNvPr id="60" name="Caixa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
        <p:nvSpPr>
          <p:cNvPr id="61" name="Caixa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AB79E101-74A5-43BE-8E74-04C2FE42D6AB}" type="datetime1">
              <a:rPr lang="pt-BR" noProof="0" smtClean="0"/>
              <a:t>26/10/2023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na 3">
    <p:spTree>
      <p:nvGrpSpPr>
        <p:cNvPr id="1" name=""/>
        <p:cNvGrpSpPr/>
        <p:nvPr/>
      </p:nvGrpSpPr>
      <p:grpSpPr>
        <a:xfrm>
          <a:off x="0" y="0"/>
          <a:ext cx="0" cy="0"/>
          <a:chOff x="0" y="0"/>
          <a:chExt cx="0" cy="0"/>
        </a:xfrm>
      </p:grpSpPr>
      <p:sp>
        <p:nvSpPr>
          <p:cNvPr id="15" name="Título 1"/>
          <p:cNvSpPr>
            <a:spLocks noGrp="1"/>
          </p:cNvSpPr>
          <p:nvPr>
            <p:ph type="title" hasCustomPrompt="1"/>
          </p:nvPr>
        </p:nvSpPr>
        <p:spPr>
          <a:xfrm>
            <a:off x="1141413" y="609600"/>
            <a:ext cx="9905998" cy="1905000"/>
          </a:xfrm>
        </p:spPr>
        <p:txBody>
          <a:bodyPr rtlCol="0"/>
          <a:lstStyle/>
          <a:p>
            <a:pPr rtl="0"/>
            <a:r>
              <a:rPr lang="pt-BR" noProof="0"/>
              <a:t>Clique para editar o estilo de título Mestre</a:t>
            </a:r>
          </a:p>
        </p:txBody>
      </p:sp>
      <p:sp>
        <p:nvSpPr>
          <p:cNvPr id="7" name="Espaço Reservado para Texto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8" name="Espaço reservado para texto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9" name="Espaço reservado para tex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0" name="Espaço reservado para tex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11" name="Espaço reservado para tex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2" name="Espaço reservado para texto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3" name="Espaço reservado para data 2"/>
          <p:cNvSpPr>
            <a:spLocks noGrp="1"/>
          </p:cNvSpPr>
          <p:nvPr>
            <p:ph type="dt" sz="half" idx="10"/>
          </p:nvPr>
        </p:nvSpPr>
        <p:spPr/>
        <p:txBody>
          <a:bodyPr rtlCol="0"/>
          <a:lstStyle/>
          <a:p>
            <a:pPr rtl="0"/>
            <a:fld id="{EA0CA58C-FF46-4766-9E9B-E72B9B44FF89}" type="datetime1">
              <a:rPr lang="pt-BR" noProof="0" smtClean="0"/>
              <a:t>26/10/2023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pt-BR" noProof="0"/>
              <a:t>Clique para editar o título Mestre</a:t>
            </a:r>
          </a:p>
        </p:txBody>
      </p:sp>
      <p:sp>
        <p:nvSpPr>
          <p:cNvPr id="19" name="Espaço Reservado para Texto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0" name="Espaço reservado para imagem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1" name="Espaço reservado para tex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22" name="Espaço reservado para tex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3" name="Espaço Reservado para Imagem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4" name="Espaço reservado para texto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25" name="Espaço Reservado para Texto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6" name="Espaço Reservado para Imagem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7" name="Espaço reservado para texto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3" name="Espaço reservado para data 2"/>
          <p:cNvSpPr>
            <a:spLocks noGrp="1"/>
          </p:cNvSpPr>
          <p:nvPr>
            <p:ph type="dt" sz="half" idx="10"/>
          </p:nvPr>
        </p:nvSpPr>
        <p:spPr/>
        <p:txBody>
          <a:bodyPr rtlCol="0"/>
          <a:lstStyle/>
          <a:p>
            <a:pPr rtl="0"/>
            <a:fld id="{CF2666DD-2042-4EC4-9C9F-868D9F79DB8D}" type="datetime1">
              <a:rPr lang="pt-BR" noProof="0" smtClean="0"/>
              <a:t>26/10/2023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2B0B3305-99C5-4BCF-B4EA-119885D4E9F4}" type="datetime1">
              <a:rPr lang="pt-BR" noProof="0" smtClean="0"/>
              <a:t>26/10/2023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042400" y="609599"/>
            <a:ext cx="2005011" cy="5181601"/>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1141410" y="609599"/>
            <a:ext cx="7748590" cy="5181601"/>
          </a:xfrm>
        </p:spPr>
        <p:txBody>
          <a:bodyPr vert="eaVert"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6F378DDE-E7E4-4622-BA10-1F47372DE173}" type="datetime1">
              <a:rPr lang="pt-BR" noProof="0" smtClean="0"/>
              <a:t>26/10/2023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D9D05E10-71A5-4067-831B-D57CDF04C08C}" type="datetime1">
              <a:rPr lang="pt-BR" noProof="0" smtClean="0"/>
              <a:t>26/10/2023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 texto Mestre</a:t>
            </a:r>
          </a:p>
        </p:txBody>
      </p:sp>
      <p:sp>
        <p:nvSpPr>
          <p:cNvPr id="4" name="Espaço reservado para data 3"/>
          <p:cNvSpPr>
            <a:spLocks noGrp="1"/>
          </p:cNvSpPr>
          <p:nvPr>
            <p:ph type="dt" sz="half" idx="10"/>
          </p:nvPr>
        </p:nvSpPr>
        <p:spPr/>
        <p:txBody>
          <a:bodyPr rtlCol="0"/>
          <a:lstStyle/>
          <a:p>
            <a:pPr rtl="0"/>
            <a:fld id="{F0822D98-22A8-41D2-8B81-94C9C0F6C77D}" type="datetime1">
              <a:rPr lang="pt-BR" noProof="0" smtClean="0"/>
              <a:t>26/10/2023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1141410" y="2249486"/>
            <a:ext cx="4878389" cy="3541714"/>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172200" y="2249486"/>
            <a:ext cx="4875211" cy="3541714"/>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9B243BA4-104E-4035-B79E-FB739DE7A669}" type="datetime1">
              <a:rPr lang="pt-BR" noProof="0" smtClean="0"/>
              <a:t>26/10/2023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pt-BR" noProof="0"/>
              <a:t>Clique para editar o título Mestre</a:t>
            </a:r>
          </a:p>
        </p:txBody>
      </p:sp>
      <p:sp>
        <p:nvSpPr>
          <p:cNvPr id="3" name="Espaço Reservado para Texto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p:cNvSpPr>
            <a:spLocks noGrp="1"/>
          </p:cNvSpPr>
          <p:nvPr>
            <p:ph sz="half" idx="2" hasCustomPrompt="1"/>
          </p:nvPr>
        </p:nvSpPr>
        <p:spPr>
          <a:xfrm>
            <a:off x="1141410" y="3073397"/>
            <a:ext cx="4878391" cy="2717801"/>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p:cNvSpPr>
            <a:spLocks noGrp="1"/>
          </p:cNvSpPr>
          <p:nvPr>
            <p:ph sz="quarter" idx="4" hasCustomPrompt="1"/>
          </p:nvPr>
        </p:nvSpPr>
        <p:spPr>
          <a:xfrm>
            <a:off x="6172200" y="3073397"/>
            <a:ext cx="4875210" cy="2717801"/>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90A5BFCA-CDBB-48D1-B229-F34D96B746CD}" type="datetime1">
              <a:rPr lang="pt-BR" noProof="0" smtClean="0"/>
              <a:t>26/10/2023</a:t>
            </a:fld>
            <a:endParaRPr lang="pt-BR" noProof="0"/>
          </a:p>
        </p:txBody>
      </p:sp>
      <p:sp>
        <p:nvSpPr>
          <p:cNvPr id="8" name="Espaço reservado para rodapé 7"/>
          <p:cNvSpPr>
            <a:spLocks noGrp="1"/>
          </p:cNvSpPr>
          <p:nvPr>
            <p:ph type="ftr" sz="quarter" idx="11"/>
          </p:nvPr>
        </p:nvSpPr>
        <p:spPr/>
        <p:txBody>
          <a:bodyPr rtlCol="0"/>
          <a:lstStyle/>
          <a:p>
            <a:pPr rtl="0"/>
            <a:endParaRPr lang="pt-BR" noProof="0"/>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0934F18B-CA89-4A35-A6CA-8796BD54175D}" type="datetime1">
              <a:rPr lang="pt-BR" noProof="0" smtClean="0"/>
              <a:t>26/10/2023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D396D4CD-C0A1-4E5F-AA3F-2E98C4D2A17C}" type="datetime1">
              <a:rPr lang="pt-BR" noProof="0" smtClean="0"/>
              <a:t>26/10/2023</a:t>
            </a:fld>
            <a:endParaRPr lang="pt-BR" noProof="0"/>
          </a:p>
        </p:txBody>
      </p:sp>
      <p:sp>
        <p:nvSpPr>
          <p:cNvPr id="3" name="Espaço Reservado para Rodapé 2"/>
          <p:cNvSpPr>
            <a:spLocks noGrp="1"/>
          </p:cNvSpPr>
          <p:nvPr>
            <p:ph type="ftr" sz="quarter" idx="11"/>
          </p:nvPr>
        </p:nvSpPr>
        <p:spPr/>
        <p:txBody>
          <a:bodyPr rtlCol="0"/>
          <a:lstStyle/>
          <a:p>
            <a:pPr rtl="0"/>
            <a:endParaRPr lang="pt-BR" noProof="0"/>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6705" y="609601"/>
            <a:ext cx="3856037" cy="1639884"/>
          </a:xfrm>
        </p:spPr>
        <p:txBody>
          <a:bodyPr rtlCol="0" anchor="b"/>
          <a:lstStyle>
            <a:lvl1pPr>
              <a:defRPr sz="320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5156200" y="592666"/>
            <a:ext cx="5891209" cy="5198534"/>
          </a:xfrm>
        </p:spPr>
        <p:txBody>
          <a:bodyPr rtlCol="0" anchor="ct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BDBD1C24-9164-4C7B-8465-87C520346692}" type="datetime1">
              <a:rPr lang="pt-BR" noProof="0" smtClean="0"/>
              <a:t>26/10/2023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pt-BR" noProof="0"/>
              <a:t>Clique para editar o título Mestre</a:t>
            </a:r>
          </a:p>
        </p:txBody>
      </p:sp>
      <p:sp>
        <p:nvSpPr>
          <p:cNvPr id="3" name="Espaço reservado para imagem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BA285A4C-0B52-4EE7-8847-A72082F31286}" type="datetime1">
              <a:rPr lang="pt-BR" noProof="0" smtClean="0"/>
              <a:t>26/10/2023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m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tângu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a liv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h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v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tângu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a liv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a liv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a liv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v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a liv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a liv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a liv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a liv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tângu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ço reservado para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t-BR" noProof="0"/>
          </a:p>
        </p:txBody>
      </p:sp>
      <p:sp>
        <p:nvSpPr>
          <p:cNvPr id="3" name="Espaço Reservado para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FD665FD3-DBF9-45B5-AAA0-B0EECBA09184}" type="datetime1">
              <a:rPr lang="pt-BR" noProof="0" smtClean="0"/>
              <a:t>26/10/2023</a:t>
            </a:fld>
            <a:endParaRPr lang="pt-BR" noProof="0" dirty="0"/>
          </a:p>
        </p:txBody>
      </p:sp>
      <p:sp>
        <p:nvSpPr>
          <p:cNvPr id="5" name="Espaço reservado para rodapé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pt-BR" noProof="0" smtClean="0"/>
              <a:pPr rtl="0"/>
              <a:t>‹nº›</a:t>
            </a:fld>
            <a:endParaRPr lang="pt-B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tâ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79" name="Imagem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agem 4" descr="fechar a placa do circuito">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tângulo com Canto Diagonal Arredondado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pt-BR"/>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v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5" name="Forma liv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6" name="Forma liv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7" name="Forma liv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8" name="Forma liv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9" name="Forma liv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0" name="Forma liv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1" name="Forma Liv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2" name="Forma liv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3" name="Retâ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4" name="Forma liv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5" name="Forma liv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6" name="Forma liv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7" name="Forma liv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8" name="Forma liv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9" name="Forma liv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00" name="Forma liv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01" name="Forma liv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02" name="Forma liv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03" name="Retâ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578717" y="2235200"/>
            <a:ext cx="7030950" cy="1414730"/>
          </a:xfrm>
        </p:spPr>
        <p:txBody>
          <a:bodyPr rtlCol="0">
            <a:normAutofit/>
          </a:bodyPr>
          <a:lstStyle/>
          <a:p>
            <a:pPr algn="ctr" rtl="0"/>
            <a:r>
              <a:rPr lang="en-US" sz="2800" dirty="0"/>
              <a:t>Hybrid Boosted Model with an Approach Inspired</a:t>
            </a:r>
            <a:br>
              <a:rPr lang="en-US" sz="2800" dirty="0"/>
            </a:br>
            <a:r>
              <a:rPr lang="en-US" sz="2800" dirty="0"/>
              <a:t>by Mixture of Experts</a:t>
            </a:r>
            <a:endParaRPr lang="pt-BR" sz="2800" dirty="0"/>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pt-BR"/>
              <a:t>Rafael Zimmermann - </a:t>
            </a:r>
            <a:r>
              <a:rPr lang="it-IT"/>
              <a:t>ITU AI/ML in 5G Challenge</a:t>
            </a:r>
            <a:endParaRPr lang="pt-BR"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Gate</a:t>
            </a:r>
          </a:p>
        </p:txBody>
      </p:sp>
      <p:sp>
        <p:nvSpPr>
          <p:cNvPr id="3" name="Rectangle 1">
            <a:extLst>
              <a:ext uri="{FF2B5EF4-FFF2-40B4-BE49-F238E27FC236}">
                <a16:creationId xmlns:a16="http://schemas.microsoft.com/office/drawing/2014/main" id="{0C0DA3FB-EE16-4230-6747-F5B1072DE811}"/>
              </a:ext>
            </a:extLst>
          </p:cNvPr>
          <p:cNvSpPr txBox="1">
            <a:spLocks noChangeArrowheads="1"/>
          </p:cNvSpPr>
          <p:nvPr/>
        </p:nvSpPr>
        <p:spPr bwMode="auto">
          <a:xfrm>
            <a:off x="1143001" y="1783171"/>
            <a:ext cx="9905997" cy="106567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r>
              <a:rPr lang="en-US" sz="1800" dirty="0"/>
              <a:t>The 'Gate' in our system segments the test data into 'hot' or 'cold' using specific characteristics, such as 'BS' and '</a:t>
            </a:r>
            <a:r>
              <a:rPr lang="en-US" sz="1800" dirty="0" err="1"/>
              <a:t>RUType</a:t>
            </a:r>
            <a:r>
              <a:rPr lang="en-US" sz="1800" dirty="0"/>
              <a:t>'. This segmentation allows us to choose the most appropriate 'expert' for each situation, optimizing precision and adaptability.</a:t>
            </a:r>
          </a:p>
        </p:txBody>
      </p:sp>
      <p:pic>
        <p:nvPicPr>
          <p:cNvPr id="6" name="Imagem 5">
            <a:extLst>
              <a:ext uri="{FF2B5EF4-FFF2-40B4-BE49-F238E27FC236}">
                <a16:creationId xmlns:a16="http://schemas.microsoft.com/office/drawing/2014/main" id="{49305206-BEE4-1819-9E73-456E4CB5876D}"/>
              </a:ext>
            </a:extLst>
          </p:cNvPr>
          <p:cNvPicPr>
            <a:picLocks noChangeAspect="1"/>
          </p:cNvPicPr>
          <p:nvPr/>
        </p:nvPicPr>
        <p:blipFill>
          <a:blip r:embed="rId2"/>
          <a:stretch>
            <a:fillRect/>
          </a:stretch>
        </p:blipFill>
        <p:spPr>
          <a:xfrm>
            <a:off x="1141414" y="3131164"/>
            <a:ext cx="10023891" cy="2865909"/>
          </a:xfrm>
          <a:prstGeom prst="rect">
            <a:avLst/>
          </a:prstGeom>
        </p:spPr>
      </p:pic>
    </p:spTree>
    <p:extLst>
      <p:ext uri="{BB962C8B-B14F-4D97-AF65-F5344CB8AC3E}">
        <p14:creationId xmlns:p14="http://schemas.microsoft.com/office/powerpoint/2010/main" val="358730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6705" y="1635853"/>
            <a:ext cx="3856037" cy="61363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lvl="1" algn="l" rtl="0">
              <a:lnSpc>
                <a:spcPct val="90000"/>
              </a:lnSpc>
              <a:spcBef>
                <a:spcPct val="0"/>
              </a:spcBef>
            </a:pPr>
            <a:r>
              <a:rPr lang="pt-BR" sz="3200" kern="1200" cap="all" baseline="0" dirty="0">
                <a:solidFill>
                  <a:schemeClr val="tx1"/>
                </a:solidFill>
                <a:latin typeface="+mj-lt"/>
                <a:ea typeface="+mj-ea"/>
                <a:cs typeface="+mj-cs"/>
              </a:rPr>
              <a:t>Model Workflow</a:t>
            </a:r>
          </a:p>
        </p:txBody>
      </p:sp>
      <p:pic>
        <p:nvPicPr>
          <p:cNvPr id="7" name="Imagem 6" descr="Diagrama&#10;&#10;Descrição gerada automaticamente">
            <a:extLst>
              <a:ext uri="{FF2B5EF4-FFF2-40B4-BE49-F238E27FC236}">
                <a16:creationId xmlns:a16="http://schemas.microsoft.com/office/drawing/2014/main" id="{D31497BE-7107-4BBB-4109-A57AF4C723E2}"/>
              </a:ext>
            </a:extLst>
          </p:cNvPr>
          <p:cNvPicPr>
            <a:picLocks noChangeAspect="1"/>
          </p:cNvPicPr>
          <p:nvPr/>
        </p:nvPicPr>
        <p:blipFill>
          <a:blip r:embed="rId2"/>
          <a:stretch>
            <a:fillRect/>
          </a:stretch>
        </p:blipFill>
        <p:spPr>
          <a:xfrm>
            <a:off x="5408263" y="592666"/>
            <a:ext cx="5387082" cy="5198534"/>
          </a:xfrm>
          <a:prstGeom prst="rect">
            <a:avLst/>
          </a:prstGeom>
          <a:noFill/>
        </p:spPr>
      </p:pic>
      <p:sp>
        <p:nvSpPr>
          <p:cNvPr id="3" name="Rectangle 1">
            <a:extLst>
              <a:ext uri="{FF2B5EF4-FFF2-40B4-BE49-F238E27FC236}">
                <a16:creationId xmlns:a16="http://schemas.microsoft.com/office/drawing/2014/main" id="{0C0DA3FB-EE16-4230-6747-F5B1072DE811}"/>
              </a:ext>
            </a:extLst>
          </p:cNvPr>
          <p:cNvSpPr txBox="1">
            <a:spLocks noChangeArrowheads="1"/>
          </p:cNvSpPr>
          <p:nvPr/>
        </p:nvSpPr>
        <p:spPr bwMode="auto">
          <a:xfrm>
            <a:off x="1146705" y="2249486"/>
            <a:ext cx="3856037" cy="262731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buNone/>
            </a:pPr>
            <a:r>
              <a:rPr lang="en-US" sz="1600" kern="1200" dirty="0">
                <a:solidFill>
                  <a:schemeClr val="tx1"/>
                </a:solidFill>
                <a:latin typeface="+mn-lt"/>
                <a:ea typeface="+mn-ea"/>
                <a:cs typeface="+mn-cs"/>
              </a:rPr>
              <a:t>Representative scheme of the model workflow, detailing the steps from data cleaning to prediction. The diagram illustrates the differentiation in the preprocessing approaches for experts A, B, and C, culminating in the decision through the "Gate" for the generation of the final forecast.</a:t>
            </a:r>
            <a:endParaRPr lang="pt-BR" sz="1600" kern="1200" dirty="0">
              <a:solidFill>
                <a:schemeClr val="tx1"/>
              </a:solidFill>
              <a:latin typeface="+mn-lt"/>
              <a:ea typeface="+mn-ea"/>
              <a:cs typeface="+mn-cs"/>
            </a:endParaRPr>
          </a:p>
        </p:txBody>
      </p:sp>
    </p:spTree>
    <p:extLst>
      <p:ext uri="{BB962C8B-B14F-4D97-AF65-F5344CB8AC3E}">
        <p14:creationId xmlns:p14="http://schemas.microsoft.com/office/powerpoint/2010/main" val="3362360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1141413" y="618518"/>
            <a:ext cx="9905998" cy="147857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normAutofit/>
          </a:bodyPr>
          <a:lstStyle/>
          <a:p>
            <a:pPr algn="ctr" rtl="0"/>
            <a:r>
              <a:rPr lang="pt-BR" dirty="0" err="1"/>
              <a:t>Presentation</a:t>
            </a:r>
            <a:endParaRPr lang="pt-BR" dirty="0"/>
          </a:p>
        </p:txBody>
      </p:sp>
      <p:sp>
        <p:nvSpPr>
          <p:cNvPr id="13" name="Text Placeholder 3">
            <a:extLst>
              <a:ext uri="{FF2B5EF4-FFF2-40B4-BE49-F238E27FC236}">
                <a16:creationId xmlns:a16="http://schemas.microsoft.com/office/drawing/2014/main" id="{E68B728B-7052-C1BB-9AE6-B98C7D715495}"/>
              </a:ext>
            </a:extLst>
          </p:cNvPr>
          <p:cNvSpPr>
            <a:spLocks noGrp="1"/>
          </p:cNvSpPr>
          <p:nvPr>
            <p:ph sz="half" idx="1"/>
          </p:nvPr>
        </p:nvSpPr>
        <p:spPr>
          <a:xfrm>
            <a:off x="1141410" y="2249486"/>
            <a:ext cx="4878389" cy="354171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buFont typeface="+mj-lt"/>
              <a:buAutoNum type="arabicPeriod"/>
            </a:pPr>
            <a:r>
              <a:rPr lang="en-US" dirty="0"/>
              <a:t>Pre-Processing</a:t>
            </a:r>
          </a:p>
          <a:p>
            <a:pPr lvl="1"/>
            <a:r>
              <a:rPr lang="en-US" sz="2400" dirty="0"/>
              <a:t>Merge and Aggregate</a:t>
            </a:r>
          </a:p>
          <a:p>
            <a:pPr lvl="1"/>
            <a:r>
              <a:rPr lang="en-US" sz="2400" dirty="0"/>
              <a:t>Feature Engineering</a:t>
            </a:r>
          </a:p>
          <a:p>
            <a:pPr lvl="2"/>
            <a:r>
              <a:rPr lang="en-US" sz="2400" dirty="0"/>
              <a:t>Standard Features</a:t>
            </a:r>
          </a:p>
          <a:p>
            <a:pPr lvl="2"/>
            <a:r>
              <a:rPr lang="en-US" sz="2400" dirty="0"/>
              <a:t>Temporal Features</a:t>
            </a:r>
          </a:p>
          <a:p>
            <a:pPr lvl="2"/>
            <a:r>
              <a:rPr lang="en-US" sz="2400" dirty="0"/>
              <a:t>Future Data</a:t>
            </a:r>
          </a:p>
          <a:p>
            <a:endParaRPr lang="en-US" dirty="0"/>
          </a:p>
        </p:txBody>
      </p:sp>
      <p:sp>
        <p:nvSpPr>
          <p:cNvPr id="3" name="Espaço Reservado para Conteúdo 2">
            <a:extLst>
              <a:ext uri="{FF2B5EF4-FFF2-40B4-BE49-F238E27FC236}">
                <a16:creationId xmlns:a16="http://schemas.microsoft.com/office/drawing/2014/main" id="{78399AB7-9E36-4EAD-B44A-9E0CEA24AACE}"/>
              </a:ext>
            </a:extLst>
          </p:cNvPr>
          <p:cNvSpPr>
            <a:spLocks noGrp="1"/>
          </p:cNvSpPr>
          <p:nvPr>
            <p:ph sz="half" idx="2"/>
          </p:nvPr>
        </p:nvSpPr>
        <p:spPr>
          <a:xfrm>
            <a:off x="6172200" y="2249486"/>
            <a:ext cx="4875211" cy="354171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ormAutofit/>
          </a:bodyPr>
          <a:lstStyle/>
          <a:p>
            <a:pPr marL="0" indent="0">
              <a:lnSpc>
                <a:spcPct val="110000"/>
              </a:lnSpc>
              <a:buNone/>
            </a:pPr>
            <a:r>
              <a:rPr lang="en-US" sz="2200" dirty="0"/>
              <a:t>2. Ensemble Modeling:</a:t>
            </a:r>
          </a:p>
          <a:p>
            <a:pPr lvl="1">
              <a:lnSpc>
                <a:spcPct val="110000"/>
              </a:lnSpc>
            </a:pPr>
            <a:r>
              <a:rPr lang="en-US" sz="2200" dirty="0"/>
              <a:t>Ridge Regression + </a:t>
            </a:r>
            <a:r>
              <a:rPr lang="en-US" sz="2200" dirty="0" err="1"/>
              <a:t>XGBoost</a:t>
            </a:r>
            <a:endParaRPr lang="en-US" sz="2200" dirty="0"/>
          </a:p>
          <a:p>
            <a:pPr marL="0" indent="0">
              <a:lnSpc>
                <a:spcPct val="110000"/>
              </a:lnSpc>
              <a:buNone/>
            </a:pPr>
            <a:r>
              <a:rPr lang="en-US" sz="2200" dirty="0"/>
              <a:t>3. Approach Inspired by Mixture of Experts</a:t>
            </a:r>
          </a:p>
          <a:p>
            <a:pPr lvl="1">
              <a:lnSpc>
                <a:spcPct val="110000"/>
              </a:lnSpc>
            </a:pPr>
            <a:r>
              <a:rPr lang="en-US" sz="2200" dirty="0"/>
              <a:t>3 Experts – 1 for Objective</a:t>
            </a:r>
          </a:p>
          <a:p>
            <a:pPr lvl="1">
              <a:lnSpc>
                <a:spcPct val="110000"/>
              </a:lnSpc>
            </a:pPr>
            <a:r>
              <a:rPr lang="en-US" sz="2200" dirty="0"/>
              <a:t>Gate</a:t>
            </a:r>
          </a:p>
          <a:p>
            <a:pPr marL="0" indent="0">
              <a:lnSpc>
                <a:spcPct val="110000"/>
              </a:lnSpc>
              <a:buNone/>
            </a:pPr>
            <a:r>
              <a:rPr lang="en-US" sz="2200" dirty="0"/>
              <a:t>4. Model Workflow</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pt-BR" dirty="0"/>
              <a:t>Data </a:t>
            </a:r>
            <a:r>
              <a:rPr lang="pt-BR" dirty="0" err="1"/>
              <a:t>Merging</a:t>
            </a:r>
            <a:r>
              <a:rPr lang="pt-BR" dirty="0"/>
              <a:t> </a:t>
            </a:r>
            <a:r>
              <a:rPr lang="pt-BR" dirty="0" err="1"/>
              <a:t>and</a:t>
            </a:r>
            <a:r>
              <a:rPr lang="pt-BR" dirty="0"/>
              <a:t> </a:t>
            </a:r>
            <a:r>
              <a:rPr lang="pt-BR" dirty="0" err="1"/>
              <a:t>Aggregation</a:t>
            </a:r>
            <a:endParaRPr lang="pt-BR" dirty="0"/>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4" y="1671546"/>
            <a:ext cx="9905998" cy="244759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a:buFont typeface="+mj-lt"/>
              <a:buAutoNum type="arabicPeriod"/>
            </a:pPr>
            <a:r>
              <a:rPr lang="en-US" sz="1800" dirty="0"/>
              <a:t>Merging </a:t>
            </a:r>
          </a:p>
          <a:p>
            <a:pPr lvl="1"/>
            <a:r>
              <a:rPr lang="en-US" sz="1800" dirty="0"/>
              <a:t> Combine Training and test and sort by BS and Time</a:t>
            </a:r>
          </a:p>
          <a:p>
            <a:pPr lvl="2"/>
            <a:r>
              <a:rPr lang="en-US" dirty="0"/>
              <a:t>Merge Left – (</a:t>
            </a:r>
            <a:r>
              <a:rPr lang="en-US" dirty="0" err="1"/>
              <a:t>cell_level</a:t>
            </a:r>
            <a:r>
              <a:rPr lang="en-US" dirty="0"/>
              <a:t> and </a:t>
            </a:r>
            <a:r>
              <a:rPr lang="en-US" dirty="0" err="1"/>
              <a:t>base_station</a:t>
            </a:r>
            <a:r>
              <a:rPr lang="en-US" dirty="0"/>
              <a:t>)</a:t>
            </a:r>
          </a:p>
          <a:p>
            <a:pPr>
              <a:buFont typeface="+mj-lt"/>
              <a:buAutoNum type="arabicPeriod"/>
            </a:pPr>
            <a:r>
              <a:rPr lang="en-US" sz="1800" dirty="0"/>
              <a:t>Aggregation </a:t>
            </a:r>
          </a:p>
          <a:p>
            <a:pPr marL="457200" lvl="1" indent="0">
              <a:buNone/>
            </a:pPr>
            <a:r>
              <a:rPr lang="en-US" sz="1800" dirty="0"/>
              <a:t>• Standard aggregation for numerical columns: 'sum’. </a:t>
            </a:r>
          </a:p>
          <a:p>
            <a:pPr marL="457200" lvl="1" indent="0">
              <a:buNone/>
            </a:pPr>
            <a:r>
              <a:rPr lang="en-US" sz="1800" dirty="0"/>
              <a:t>• Special aggregation for 'Energy', 'w', 'Frequency', 'Antennas’: ‘mean’.</a:t>
            </a:r>
          </a:p>
        </p:txBody>
      </p:sp>
      <p:pic>
        <p:nvPicPr>
          <p:cNvPr id="7" name="Imagem 6">
            <a:extLst>
              <a:ext uri="{FF2B5EF4-FFF2-40B4-BE49-F238E27FC236}">
                <a16:creationId xmlns:a16="http://schemas.microsoft.com/office/drawing/2014/main" id="{B0C2C772-3ABE-5AA1-8D4F-D94595BC7410}"/>
              </a:ext>
            </a:extLst>
          </p:cNvPr>
          <p:cNvPicPr>
            <a:picLocks noChangeAspect="1"/>
          </p:cNvPicPr>
          <p:nvPr/>
        </p:nvPicPr>
        <p:blipFill>
          <a:blip r:embed="rId2"/>
          <a:stretch>
            <a:fillRect/>
          </a:stretch>
        </p:blipFill>
        <p:spPr>
          <a:xfrm>
            <a:off x="486063" y="4314853"/>
            <a:ext cx="11216699" cy="1938992"/>
          </a:xfrm>
          <a:prstGeom prst="rect">
            <a:avLst/>
          </a:prstGeom>
        </p:spPr>
      </p:pic>
    </p:spTree>
    <p:extLst>
      <p:ext uri="{BB962C8B-B14F-4D97-AF65-F5344CB8AC3E}">
        <p14:creationId xmlns:p14="http://schemas.microsoft.com/office/powerpoint/2010/main" val="14313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FEATURE ENGINEERING - STANDARD FEATURES</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4" y="2272498"/>
            <a:ext cx="4729997" cy="364894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342900" indent="-342900">
              <a:buFont typeface="+mj-lt"/>
              <a:buAutoNum type="arabicPeriod"/>
            </a:pPr>
            <a:r>
              <a:rPr lang="en-US" sz="1800" dirty="0"/>
              <a:t>Standard Features</a:t>
            </a:r>
          </a:p>
          <a:p>
            <a:pPr lvl="1">
              <a:buFont typeface="+mj-lt"/>
              <a:buAutoNum type="arabicPeriod"/>
            </a:pPr>
            <a:r>
              <a:rPr lang="en-US" sz="1800" b="1" dirty="0"/>
              <a:t> Date &amp; Time: </a:t>
            </a:r>
            <a:r>
              <a:rPr lang="en-US" sz="1800" dirty="0"/>
              <a:t>Conversion of 'Time' to datetime; extracting hour, day, month, and year.</a:t>
            </a:r>
          </a:p>
          <a:p>
            <a:pPr lvl="1">
              <a:buFont typeface="+mj-lt"/>
              <a:buAutoNum type="arabicPeriod"/>
            </a:pPr>
            <a:r>
              <a:rPr lang="en-US" sz="1800" b="1" dirty="0"/>
              <a:t> Label Encoding: </a:t>
            </a:r>
            <a:r>
              <a:rPr lang="en-US" sz="1800" dirty="0"/>
              <a:t>Numerical transformation of categorical columns.</a:t>
            </a:r>
          </a:p>
          <a:p>
            <a:pPr lvl="1">
              <a:buFont typeface="+mj-lt"/>
              <a:buAutoNum type="arabicPeriod"/>
            </a:pPr>
            <a:r>
              <a:rPr lang="en-US" sz="1800" b="1" dirty="0"/>
              <a:t> Discretization: </a:t>
            </a:r>
            <a:r>
              <a:rPr lang="en-US" sz="1800" dirty="0"/>
              <a:t>Segmenting continuous features into 10 intervals.</a:t>
            </a:r>
          </a:p>
          <a:p>
            <a:pPr lvl="1">
              <a:buFont typeface="+mj-lt"/>
              <a:buAutoNum type="arabicPeriod"/>
            </a:pPr>
            <a:r>
              <a:rPr lang="en-US" sz="1800" b="1" dirty="0"/>
              <a:t> One-Hot Encoding: </a:t>
            </a:r>
            <a:r>
              <a:rPr lang="en-US" sz="1800" dirty="0"/>
              <a:t>Encoding the '</a:t>
            </a:r>
            <a:r>
              <a:rPr lang="en-US" sz="1800" dirty="0" err="1"/>
              <a:t>RUType</a:t>
            </a:r>
            <a:r>
              <a:rPr lang="en-US" sz="1800" dirty="0"/>
              <a:t>' column.</a:t>
            </a:r>
          </a:p>
        </p:txBody>
      </p:sp>
      <p:pic>
        <p:nvPicPr>
          <p:cNvPr id="4" name="Imagem 3">
            <a:extLst>
              <a:ext uri="{FF2B5EF4-FFF2-40B4-BE49-F238E27FC236}">
                <a16:creationId xmlns:a16="http://schemas.microsoft.com/office/drawing/2014/main" id="{846B2595-4222-B338-2FC3-39FF4F963CEC}"/>
              </a:ext>
            </a:extLst>
          </p:cNvPr>
          <p:cNvPicPr>
            <a:picLocks noChangeAspect="1"/>
          </p:cNvPicPr>
          <p:nvPr/>
        </p:nvPicPr>
        <p:blipFill>
          <a:blip r:embed="rId2"/>
          <a:stretch>
            <a:fillRect/>
          </a:stretch>
        </p:blipFill>
        <p:spPr>
          <a:xfrm>
            <a:off x="6094413" y="3025166"/>
            <a:ext cx="5519477" cy="2143611"/>
          </a:xfrm>
          <a:prstGeom prst="rect">
            <a:avLst/>
          </a:prstGeom>
        </p:spPr>
      </p:pic>
    </p:spTree>
    <p:extLst>
      <p:ext uri="{BB962C8B-B14F-4D97-AF65-F5344CB8AC3E}">
        <p14:creationId xmlns:p14="http://schemas.microsoft.com/office/powerpoint/2010/main" val="1698423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FEATURE ENGINEERING - TEMPORAL FEATURES</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2" y="2076958"/>
            <a:ext cx="9905997" cy="270407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indent="0">
              <a:buNone/>
            </a:pPr>
            <a:r>
              <a:rPr lang="en-US" sz="1800" b="1" dirty="0"/>
              <a:t>Column Lags:</a:t>
            </a:r>
          </a:p>
          <a:p>
            <a:r>
              <a:rPr lang="en-US" sz="1800" dirty="0"/>
              <a:t>Energy (5), Load (3), Hour (3), Day (3), ESMode6 (3), ESMode1 (3).</a:t>
            </a:r>
          </a:p>
          <a:p>
            <a:pPr marL="0" indent="0">
              <a:buNone/>
            </a:pPr>
            <a:r>
              <a:rPr lang="en-US" sz="1800" b="1" dirty="0"/>
              <a:t>Target Encoding</a:t>
            </a:r>
            <a:r>
              <a:rPr lang="en-US" sz="1800" dirty="0"/>
              <a:t>: Specifically for 'Hour' column.</a:t>
            </a:r>
          </a:p>
          <a:p>
            <a:pPr marL="0" indent="0">
              <a:buNone/>
            </a:pPr>
            <a:r>
              <a:rPr lang="en-US" sz="1800" b="1" dirty="0"/>
              <a:t>Differences</a:t>
            </a:r>
            <a:r>
              <a:rPr lang="en-US" sz="1800" dirty="0"/>
              <a:t>: Between present and past values:</a:t>
            </a:r>
          </a:p>
          <a:p>
            <a:r>
              <a:rPr lang="en-US" sz="1800" dirty="0"/>
              <a:t>Energy (1 lag), Load (2 lags), Hour (2 lags), ESMode6 (2 lags), ESMode1 (2 lags).</a:t>
            </a:r>
          </a:p>
          <a:p>
            <a:pPr marL="0" indent="0">
              <a:buNone/>
            </a:pPr>
            <a:r>
              <a:rPr lang="en-US" sz="1800" dirty="0"/>
              <a:t>Generated each feature per 'BS' group and safeguarding temporal integrity.</a:t>
            </a:r>
          </a:p>
        </p:txBody>
      </p:sp>
      <p:pic>
        <p:nvPicPr>
          <p:cNvPr id="7" name="Imagem 6">
            <a:extLst>
              <a:ext uri="{FF2B5EF4-FFF2-40B4-BE49-F238E27FC236}">
                <a16:creationId xmlns:a16="http://schemas.microsoft.com/office/drawing/2014/main" id="{D413A9FD-962E-A606-6BB7-F66632B05EF2}"/>
              </a:ext>
            </a:extLst>
          </p:cNvPr>
          <p:cNvPicPr>
            <a:picLocks noChangeAspect="1"/>
          </p:cNvPicPr>
          <p:nvPr/>
        </p:nvPicPr>
        <p:blipFill rotWithShape="1">
          <a:blip r:embed="rId2"/>
          <a:srcRect t="2085"/>
          <a:stretch/>
        </p:blipFill>
        <p:spPr>
          <a:xfrm>
            <a:off x="1141412" y="5227320"/>
            <a:ext cx="9953186" cy="1393691"/>
          </a:xfrm>
          <a:prstGeom prst="rect">
            <a:avLst/>
          </a:prstGeom>
        </p:spPr>
      </p:pic>
    </p:spTree>
    <p:extLst>
      <p:ext uri="{BB962C8B-B14F-4D97-AF65-F5344CB8AC3E}">
        <p14:creationId xmlns:p14="http://schemas.microsoft.com/office/powerpoint/2010/main" val="1049808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FEATURE ENGINEERING – DATA LEAKAGE</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2" y="1795536"/>
            <a:ext cx="9905997" cy="7332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indent="0">
              <a:buNone/>
            </a:pPr>
            <a:r>
              <a:rPr lang="en-US" sz="1800" b="1" dirty="0"/>
              <a:t>Cumulative Aggregations</a:t>
            </a:r>
            <a:r>
              <a:rPr lang="en-US" sz="1800" dirty="0"/>
              <a:t>: When using target encoding, it's done cumulatively to avoid reviewing all data at once. This minimizes the risk of future data leakage.</a:t>
            </a:r>
          </a:p>
        </p:txBody>
      </p:sp>
      <p:pic>
        <p:nvPicPr>
          <p:cNvPr id="4" name="Imagem 3">
            <a:extLst>
              <a:ext uri="{FF2B5EF4-FFF2-40B4-BE49-F238E27FC236}">
                <a16:creationId xmlns:a16="http://schemas.microsoft.com/office/drawing/2014/main" id="{764A839F-E2F4-B9BD-A55A-20F85BDA2170}"/>
              </a:ext>
            </a:extLst>
          </p:cNvPr>
          <p:cNvPicPr>
            <a:picLocks noChangeAspect="1"/>
          </p:cNvPicPr>
          <p:nvPr/>
        </p:nvPicPr>
        <p:blipFill>
          <a:blip r:embed="rId2"/>
          <a:stretch>
            <a:fillRect/>
          </a:stretch>
        </p:blipFill>
        <p:spPr>
          <a:xfrm>
            <a:off x="1141412" y="2756935"/>
            <a:ext cx="9905996" cy="3629578"/>
          </a:xfrm>
          <a:prstGeom prst="rect">
            <a:avLst/>
          </a:prstGeom>
        </p:spPr>
      </p:pic>
    </p:spTree>
    <p:extLst>
      <p:ext uri="{BB962C8B-B14F-4D97-AF65-F5344CB8AC3E}">
        <p14:creationId xmlns:p14="http://schemas.microsoft.com/office/powerpoint/2010/main" val="3058072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FEATURE ENGINEERING – DATA LEAKAGE</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2" y="1612100"/>
            <a:ext cx="9905997" cy="2031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a:ln>
                  <a:noFill/>
                </a:ln>
                <a:solidFill>
                  <a:schemeClr val="tx1"/>
                </a:solidFill>
                <a:effectLst/>
                <a:latin typeface="Tw Cen MT (Corpo)"/>
              </a:rPr>
              <a:t> </a:t>
            </a:r>
            <a:r>
              <a:rPr kumimoji="0" lang="pt-BR" altLang="pt-BR" sz="1800" b="1" i="0" u="none" strike="noStrike" cap="none" normalizeH="0" baseline="0" dirty="0">
                <a:ln>
                  <a:noFill/>
                </a:ln>
                <a:solidFill>
                  <a:schemeClr val="tx1"/>
                </a:solidFill>
                <a:effectLst/>
                <a:latin typeface="Tw Cen MT (Corpo)"/>
              </a:rPr>
              <a:t>Data </a:t>
            </a:r>
            <a:r>
              <a:rPr kumimoji="0" lang="pt-BR" altLang="pt-BR" sz="1800" b="1" i="0" u="none" strike="noStrike" cap="none" normalizeH="0" baseline="0" dirty="0" err="1">
                <a:ln>
                  <a:noFill/>
                </a:ln>
                <a:solidFill>
                  <a:schemeClr val="tx1"/>
                </a:solidFill>
                <a:effectLst/>
                <a:latin typeface="Tw Cen MT (Corpo)"/>
              </a:rPr>
              <a:t>Leakage</a:t>
            </a:r>
            <a:r>
              <a:rPr kumimoji="0" lang="pt-BR" altLang="pt-BR" sz="1800" b="1" i="0" u="none" strike="noStrike" cap="none" normalizeH="0" baseline="0" dirty="0">
                <a:ln>
                  <a:noFill/>
                </a:ln>
                <a:solidFill>
                  <a:schemeClr val="tx1"/>
                </a:solidFill>
                <a:effectLst/>
                <a:latin typeface="Tw Cen MT (Corpo)"/>
              </a:rPr>
              <a:t> </a:t>
            </a:r>
            <a:r>
              <a:rPr kumimoji="0" lang="pt-BR" altLang="pt-BR" sz="1800" b="1" i="0" u="none" strike="noStrike" cap="none" normalizeH="0" baseline="0" dirty="0" err="1">
                <a:ln>
                  <a:noFill/>
                </a:ln>
                <a:solidFill>
                  <a:schemeClr val="tx1"/>
                </a:solidFill>
                <a:effectLst/>
                <a:latin typeface="Tw Cen MT (Corpo)"/>
              </a:rPr>
              <a:t>Identification</a:t>
            </a:r>
            <a:r>
              <a:rPr kumimoji="0" lang="pt-BR" altLang="pt-BR" sz="1800" b="0" i="0" u="none" strike="noStrike" cap="none" normalizeH="0" baseline="0" dirty="0">
                <a:ln>
                  <a:noFill/>
                </a:ln>
                <a:solidFill>
                  <a:schemeClr val="tx1"/>
                </a:solidFill>
                <a:effectLst/>
                <a:latin typeface="Tw Cen MT (Corp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a:ln>
                  <a:noFill/>
                </a:ln>
                <a:solidFill>
                  <a:schemeClr val="tx1"/>
                </a:solidFill>
                <a:effectLst/>
                <a:latin typeface="Tw Cen MT (Corpo)"/>
              </a:rPr>
              <a:t>        </a:t>
            </a:r>
            <a:r>
              <a:rPr kumimoji="0" lang="pt-BR" altLang="pt-BR" sz="1800" b="1" i="0" u="none" strike="noStrike" cap="none" normalizeH="0" baseline="0" dirty="0">
                <a:ln>
                  <a:noFill/>
                </a:ln>
                <a:solidFill>
                  <a:schemeClr val="tx1"/>
                </a:solidFill>
                <a:effectLst/>
                <a:latin typeface="Tw Cen MT (Corpo)"/>
              </a:rPr>
              <a:t>Direct </a:t>
            </a:r>
            <a:r>
              <a:rPr kumimoji="0" lang="pt-BR" altLang="pt-BR" sz="1800" b="1" i="0" u="none" strike="noStrike" cap="none" normalizeH="0" baseline="0" dirty="0" err="1">
                <a:ln>
                  <a:noFill/>
                </a:ln>
                <a:solidFill>
                  <a:schemeClr val="tx1"/>
                </a:solidFill>
                <a:effectLst/>
                <a:latin typeface="Tw Cen MT (Corpo)"/>
              </a:rPr>
              <a:t>visualization</a:t>
            </a:r>
            <a:r>
              <a:rPr kumimoji="0" lang="pt-BR" altLang="pt-BR" sz="1800" b="1" i="0" u="none" strike="noStrike" cap="none" normalizeH="0" baseline="0" dirty="0">
                <a:ln>
                  <a:noFill/>
                </a:ln>
                <a:solidFill>
                  <a:schemeClr val="tx1"/>
                </a:solidFill>
                <a:effectLst/>
                <a:latin typeface="Tw Cen MT (Corpo)"/>
              </a:rPr>
              <a:t> </a:t>
            </a:r>
            <a:r>
              <a:rPr kumimoji="0" lang="pt-BR" altLang="pt-BR" sz="1800" b="1" i="0" u="none" strike="noStrike" cap="none" normalizeH="0" baseline="0" dirty="0" err="1">
                <a:ln>
                  <a:noFill/>
                </a:ln>
                <a:solidFill>
                  <a:schemeClr val="tx1"/>
                </a:solidFill>
                <a:effectLst/>
                <a:latin typeface="Tw Cen MT (Corpo)"/>
              </a:rPr>
              <a:t>of</a:t>
            </a:r>
            <a:r>
              <a:rPr kumimoji="0" lang="pt-BR" altLang="pt-BR" sz="1800" b="1" i="0" u="none" strike="noStrike" cap="none" normalizeH="0" baseline="0" dirty="0">
                <a:ln>
                  <a:noFill/>
                </a:ln>
                <a:solidFill>
                  <a:schemeClr val="tx1"/>
                </a:solidFill>
                <a:effectLst/>
                <a:latin typeface="Tw Cen MT (Corpo)"/>
              </a:rPr>
              <a:t> future data </a:t>
            </a:r>
            <a:r>
              <a:rPr kumimoji="0" lang="pt-BR" altLang="pt-BR" sz="1800" b="0" i="0" u="none" strike="noStrike" cap="none" normalizeH="0" baseline="0" dirty="0">
                <a:ln>
                  <a:noFill/>
                </a:ln>
                <a:solidFill>
                  <a:schemeClr val="tx1"/>
                </a:solidFill>
                <a:effectLst/>
                <a:latin typeface="Tw Cen MT (Corpo)"/>
              </a:rPr>
              <a:t>(e.g., Lead </a:t>
            </a:r>
            <a:r>
              <a:rPr kumimoji="0" lang="pt-BR" altLang="pt-BR" sz="1800" b="0" i="0" u="none" strike="noStrike" cap="none" normalizeH="0" baseline="0" dirty="0" err="1">
                <a:ln>
                  <a:noFill/>
                </a:ln>
                <a:solidFill>
                  <a:schemeClr val="tx1"/>
                </a:solidFill>
                <a:effectLst/>
                <a:latin typeface="Tw Cen MT (Corpo)"/>
              </a:rPr>
              <a:t>features</a:t>
            </a:r>
            <a:r>
              <a:rPr kumimoji="0" lang="pt-BR" altLang="pt-BR" sz="1800" b="0" i="0" u="none" strike="noStrike" cap="none" normalizeH="0" baseline="0" dirty="0">
                <a:ln>
                  <a:noFill/>
                </a:ln>
                <a:solidFill>
                  <a:schemeClr val="tx1"/>
                </a:solidFill>
                <a:effectLst/>
                <a:latin typeface="Tw Cen MT (Corpo)"/>
              </a:rPr>
              <a:t>, BFIL </a:t>
            </a:r>
            <a:r>
              <a:rPr kumimoji="0" lang="pt-BR" altLang="pt-BR" sz="1800" b="0" i="0" u="none" strike="noStrike" cap="none" normalizeH="0" baseline="0" dirty="0" err="1">
                <a:ln>
                  <a:noFill/>
                </a:ln>
                <a:solidFill>
                  <a:schemeClr val="tx1"/>
                </a:solidFill>
                <a:effectLst/>
                <a:latin typeface="Tw Cen MT (Corpo)"/>
              </a:rPr>
              <a:t>null</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values</a:t>
            </a:r>
            <a:r>
              <a:rPr kumimoji="0" lang="pt-BR" altLang="pt-BR" sz="1800" b="0" i="0" u="none" strike="noStrike" cap="none" normalizeH="0" baseline="0" dirty="0">
                <a:ln>
                  <a:noFill/>
                </a:ln>
                <a:solidFill>
                  <a:schemeClr val="tx1"/>
                </a:solidFill>
                <a:effectLst/>
                <a:latin typeface="Tw Cen MT (Corpo)"/>
              </a:rPr>
              <a:t>).</a:t>
            </a:r>
          </a:p>
          <a:p>
            <a:pPr marL="0" indent="0" eaLnBrk="0" fontAlgn="base" hangingPunct="0">
              <a:lnSpc>
                <a:spcPct val="100000"/>
              </a:lnSpc>
              <a:spcBef>
                <a:spcPct val="0"/>
              </a:spcBef>
              <a:spcAft>
                <a:spcPct val="0"/>
              </a:spcAft>
              <a:buSzTx/>
              <a:buNone/>
            </a:pPr>
            <a:r>
              <a:rPr lang="pt-BR" altLang="pt-BR" sz="1800" dirty="0">
                <a:solidFill>
                  <a:schemeClr val="tx1"/>
                </a:solidFill>
                <a:latin typeface="Tw Cen MT (Corpo)"/>
              </a:rPr>
              <a:t>	</a:t>
            </a:r>
            <a:r>
              <a:rPr kumimoji="0" lang="pt-BR" altLang="pt-BR" sz="1800" b="0" i="0" u="none" strike="noStrike" cap="none" normalizeH="0" baseline="0" dirty="0" err="1">
                <a:ln>
                  <a:noFill/>
                </a:ln>
                <a:solidFill>
                  <a:schemeClr val="tx1"/>
                </a:solidFill>
                <a:effectLst/>
                <a:latin typeface="Tw Cen MT (Corpo)"/>
              </a:rPr>
              <a:t>Avoid</a:t>
            </a:r>
            <a:r>
              <a:rPr kumimoji="0" lang="pt-BR" altLang="pt-BR" sz="1800" b="0" i="0" u="none" strike="noStrike" cap="none" normalizeH="0" baseline="0" dirty="0">
                <a:ln>
                  <a:noFill/>
                </a:ln>
                <a:solidFill>
                  <a:schemeClr val="tx1"/>
                </a:solidFill>
                <a:effectLst/>
                <a:latin typeface="Tw Cen MT (Corpo)"/>
              </a:rPr>
              <a:t> direct </a:t>
            </a:r>
            <a:r>
              <a:rPr kumimoji="0" lang="pt-BR" altLang="pt-BR" sz="1800" b="0" i="0" u="none" strike="noStrike" cap="none" normalizeH="0" baseline="0" dirty="0" err="1">
                <a:ln>
                  <a:noFill/>
                </a:ln>
                <a:solidFill>
                  <a:schemeClr val="tx1"/>
                </a:solidFill>
                <a:effectLst/>
                <a:latin typeface="Tw Cen MT (Corpo)"/>
              </a:rPr>
              <a:t>visualization</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methods</a:t>
            </a:r>
            <a:r>
              <a:rPr kumimoji="0" lang="pt-BR" altLang="pt-BR" sz="1800" b="0" i="0" u="none" strike="noStrike" cap="none" normalizeH="0" baseline="0" dirty="0">
                <a:ln>
                  <a:noFill/>
                </a:ln>
                <a:solidFill>
                  <a:schemeClr val="tx1"/>
                </a:solidFill>
                <a:effectLst/>
                <a:latin typeface="Tw Cen MT (Corp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a:ln>
                  <a:noFill/>
                </a:ln>
                <a:solidFill>
                  <a:schemeClr val="tx1"/>
                </a:solidFill>
                <a:effectLst/>
                <a:latin typeface="Tw Cen MT (Corpo)"/>
              </a:rPr>
              <a:t>        </a:t>
            </a:r>
            <a:r>
              <a:rPr kumimoji="0" lang="pt-BR" altLang="pt-BR" sz="1800" b="1" i="0" u="none" strike="noStrike" cap="none" normalizeH="0" baseline="0" dirty="0" err="1">
                <a:ln>
                  <a:noFill/>
                </a:ln>
                <a:solidFill>
                  <a:schemeClr val="tx1"/>
                </a:solidFill>
                <a:effectLst/>
                <a:latin typeface="Tw Cen MT (Corpo)"/>
              </a:rPr>
              <a:t>Aggregating</a:t>
            </a:r>
            <a:r>
              <a:rPr kumimoji="0" lang="pt-BR" altLang="pt-BR" sz="1800" b="1" i="0" u="none" strike="noStrike" cap="none" normalizeH="0" baseline="0" dirty="0">
                <a:ln>
                  <a:noFill/>
                </a:ln>
                <a:solidFill>
                  <a:schemeClr val="tx1"/>
                </a:solidFill>
                <a:effectLst/>
                <a:latin typeface="Tw Cen MT (Corpo)"/>
              </a:rPr>
              <a:t> </a:t>
            </a:r>
            <a:r>
              <a:rPr kumimoji="0" lang="pt-BR" altLang="pt-BR" sz="1800" b="1" i="0" u="none" strike="noStrike" cap="none" normalizeH="0" baseline="0" dirty="0" err="1">
                <a:ln>
                  <a:noFill/>
                </a:ln>
                <a:solidFill>
                  <a:schemeClr val="tx1"/>
                </a:solidFill>
                <a:effectLst/>
                <a:latin typeface="Tw Cen MT (Corpo)"/>
              </a:rPr>
              <a:t>with</a:t>
            </a:r>
            <a:r>
              <a:rPr kumimoji="0" lang="pt-BR" altLang="pt-BR" sz="1800" b="1" i="0" u="none" strike="noStrike" cap="none" normalizeH="0" baseline="0" dirty="0">
                <a:ln>
                  <a:noFill/>
                </a:ln>
                <a:solidFill>
                  <a:schemeClr val="tx1"/>
                </a:solidFill>
                <a:effectLst/>
                <a:latin typeface="Tw Cen MT (Corpo)"/>
              </a:rPr>
              <a:t> </a:t>
            </a:r>
            <a:r>
              <a:rPr kumimoji="0" lang="pt-BR" altLang="pt-BR" sz="1800" b="1" i="0" u="none" strike="noStrike" cap="none" normalizeH="0" baseline="0" dirty="0" err="1">
                <a:ln>
                  <a:noFill/>
                </a:ln>
                <a:solidFill>
                  <a:schemeClr val="tx1"/>
                </a:solidFill>
                <a:effectLst/>
                <a:latin typeface="Tw Cen MT (Corpo)"/>
              </a:rPr>
              <a:t>methods</a:t>
            </a:r>
            <a:r>
              <a:rPr kumimoji="0" lang="pt-BR" altLang="pt-BR" sz="1800" b="1" i="0" u="none" strike="noStrike" cap="none" normalizeH="0" baseline="0" dirty="0">
                <a:ln>
                  <a:noFill/>
                </a:ln>
                <a:solidFill>
                  <a:schemeClr val="tx1"/>
                </a:solidFill>
                <a:effectLst/>
                <a:latin typeface="Tw Cen MT (Corpo)"/>
              </a:rPr>
              <a:t> </a:t>
            </a:r>
            <a:r>
              <a:rPr kumimoji="0" lang="pt-BR" altLang="pt-BR" sz="1800" b="1" i="0" u="none" strike="noStrike" cap="none" normalizeH="0" baseline="0" dirty="0" err="1">
                <a:ln>
                  <a:noFill/>
                </a:ln>
                <a:solidFill>
                  <a:schemeClr val="tx1"/>
                </a:solidFill>
                <a:effectLst/>
                <a:latin typeface="Tw Cen MT (Corpo)"/>
              </a:rPr>
              <a:t>that</a:t>
            </a:r>
            <a:r>
              <a:rPr kumimoji="0" lang="pt-BR" altLang="pt-BR" sz="1800" b="1" i="0" u="none" strike="noStrike" cap="none" normalizeH="0" baseline="0" dirty="0">
                <a:ln>
                  <a:noFill/>
                </a:ln>
                <a:solidFill>
                  <a:schemeClr val="tx1"/>
                </a:solidFill>
                <a:effectLst/>
                <a:latin typeface="Tw Cen MT (Corpo)"/>
              </a:rPr>
              <a:t> include future data </a:t>
            </a:r>
            <a:r>
              <a:rPr kumimoji="0" lang="pt-BR" altLang="pt-BR" sz="1800" b="0" i="0" u="none" strike="noStrike" cap="none" normalizeH="0" baseline="0" dirty="0">
                <a:ln>
                  <a:noFill/>
                </a:ln>
                <a:solidFill>
                  <a:schemeClr val="tx1"/>
                </a:solidFill>
                <a:effectLst/>
                <a:latin typeface="Tw Cen MT (Corpo)"/>
              </a:rPr>
              <a:t>(e.g., target </a:t>
            </a:r>
            <a:r>
              <a:rPr kumimoji="0" lang="pt-BR" altLang="pt-BR" sz="1800" b="0" i="0" u="none" strike="noStrike" cap="none" normalizeH="0" baseline="0" dirty="0" err="1">
                <a:ln>
                  <a:noFill/>
                </a:ln>
                <a:solidFill>
                  <a:schemeClr val="tx1"/>
                </a:solidFill>
                <a:effectLst/>
                <a:latin typeface="Tw Cen MT (Corpo)"/>
              </a:rPr>
              <a:t>encoding</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mean</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max</a:t>
            </a:r>
            <a:r>
              <a:rPr kumimoji="0" lang="pt-BR" altLang="pt-BR" sz="1800" b="0" i="0" u="none" strike="noStrike" cap="none" normalizeH="0" baseline="0" dirty="0">
                <a:ln>
                  <a:noFill/>
                </a:ln>
                <a:solidFill>
                  <a:schemeClr val="tx1"/>
                </a:solidFill>
                <a:effectLst/>
                <a:latin typeface="Tw Cen MT (Corpo)"/>
              </a:rPr>
              <a:t>, min).</a:t>
            </a:r>
          </a:p>
          <a:p>
            <a:pPr marL="0" indent="0" eaLnBrk="0" fontAlgn="base" hangingPunct="0">
              <a:lnSpc>
                <a:spcPct val="100000"/>
              </a:lnSpc>
              <a:spcBef>
                <a:spcPct val="0"/>
              </a:spcBef>
              <a:spcAft>
                <a:spcPct val="0"/>
              </a:spcAft>
              <a:buSzTx/>
              <a:buNone/>
            </a:pPr>
            <a:r>
              <a:rPr lang="pt-BR" altLang="pt-BR" sz="1800" dirty="0">
                <a:solidFill>
                  <a:schemeClr val="tx1"/>
                </a:solidFill>
                <a:latin typeface="Tw Cen MT (Corpo)"/>
              </a:rPr>
              <a:t>	</a:t>
            </a:r>
            <a:r>
              <a:rPr kumimoji="0" lang="pt-BR" altLang="pt-BR" sz="1800" b="0" i="0" u="none" strike="noStrike" cap="none" normalizeH="0" baseline="0" dirty="0">
                <a:ln>
                  <a:noFill/>
                </a:ln>
                <a:solidFill>
                  <a:schemeClr val="tx1"/>
                </a:solidFill>
                <a:effectLst/>
                <a:latin typeface="Tw Cen MT (Corpo)"/>
              </a:rPr>
              <a:t>For </a:t>
            </a:r>
            <a:r>
              <a:rPr kumimoji="0" lang="pt-BR" altLang="pt-BR" sz="1800" b="0" i="0" u="none" strike="noStrike" cap="none" normalizeH="0" baseline="0" dirty="0" err="1">
                <a:ln>
                  <a:noFill/>
                </a:ln>
                <a:solidFill>
                  <a:schemeClr val="tx1"/>
                </a:solidFill>
                <a:effectLst/>
                <a:latin typeface="Tw Cen MT (Corpo)"/>
              </a:rPr>
              <a:t>aggregations</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only</a:t>
            </a:r>
            <a:r>
              <a:rPr kumimoji="0" lang="pt-BR" altLang="pt-BR" sz="1800" b="0" i="0" u="none" strike="noStrike" cap="none" normalizeH="0" baseline="0" dirty="0">
                <a:ln>
                  <a:noFill/>
                </a:ln>
                <a:solidFill>
                  <a:schemeClr val="tx1"/>
                </a:solidFill>
                <a:effectLst/>
                <a:latin typeface="Tw Cen MT (Corpo)"/>
              </a:rPr>
              <a:t> use </a:t>
            </a:r>
            <a:r>
              <a:rPr kumimoji="0" lang="pt-BR" altLang="pt-BR" sz="1800" b="0" i="0" u="none" strike="noStrike" cap="none" normalizeH="0" baseline="0" dirty="0" err="1">
                <a:ln>
                  <a:noFill/>
                </a:ln>
                <a:solidFill>
                  <a:schemeClr val="tx1"/>
                </a:solidFill>
                <a:effectLst/>
                <a:latin typeface="Tw Cen MT (Corpo)"/>
              </a:rPr>
              <a:t>past</a:t>
            </a:r>
            <a:r>
              <a:rPr kumimoji="0" lang="pt-BR" altLang="pt-BR" sz="1800" b="0" i="0" u="none" strike="noStrike" cap="none" normalizeH="0" baseline="0" dirty="0">
                <a:ln>
                  <a:noFill/>
                </a:ln>
                <a:solidFill>
                  <a:schemeClr val="tx1"/>
                </a:solidFill>
                <a:effectLst/>
                <a:latin typeface="Tw Cen MT (Corpo)"/>
              </a:rPr>
              <a:t> data; </a:t>
            </a:r>
            <a:r>
              <a:rPr kumimoji="0" lang="pt-BR" altLang="pt-BR" sz="1800" b="0" i="0" u="none" strike="noStrike" cap="none" normalizeH="0" baseline="0" dirty="0" err="1">
                <a:ln>
                  <a:noFill/>
                </a:ln>
                <a:solidFill>
                  <a:schemeClr val="tx1"/>
                </a:solidFill>
                <a:effectLst/>
                <a:latin typeface="Tw Cen MT (Corpo)"/>
              </a:rPr>
              <a:t>exclude</a:t>
            </a:r>
            <a:r>
              <a:rPr kumimoji="0" lang="pt-BR" altLang="pt-BR" sz="1800" b="0" i="0" u="none" strike="noStrike" cap="none" normalizeH="0" baseline="0" dirty="0">
                <a:ln>
                  <a:noFill/>
                </a:ln>
                <a:solidFill>
                  <a:schemeClr val="tx1"/>
                </a:solidFill>
                <a:effectLst/>
                <a:latin typeface="Tw Cen MT (Corpo)"/>
              </a:rPr>
              <a:t> future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Tw Cen MT (Corp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dirty="0">
                <a:ln>
                  <a:noFill/>
                </a:ln>
                <a:solidFill>
                  <a:schemeClr val="tx1"/>
                </a:solidFill>
                <a:effectLst/>
                <a:latin typeface="Tw Cen MT (Corpo)"/>
              </a:rPr>
              <a:t>Note: </a:t>
            </a:r>
            <a:r>
              <a:rPr kumimoji="0" lang="pt-BR" altLang="pt-BR" sz="1800" b="0" i="0" u="none" strike="noStrike" cap="none" normalizeH="0" baseline="0" dirty="0" err="1">
                <a:ln>
                  <a:noFill/>
                </a:ln>
                <a:solidFill>
                  <a:schemeClr val="tx1"/>
                </a:solidFill>
                <a:effectLst/>
                <a:latin typeface="Tw Cen MT (Corpo)"/>
              </a:rPr>
              <a:t>Specific</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methods</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can</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ensure</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aggregations</a:t>
            </a:r>
            <a:r>
              <a:rPr kumimoji="0" lang="pt-BR" altLang="pt-BR" sz="1800" b="0" i="0" u="none" strike="noStrike" cap="none" normalizeH="0" baseline="0" dirty="0">
                <a:ln>
                  <a:noFill/>
                </a:ln>
                <a:solidFill>
                  <a:schemeClr val="tx1"/>
                </a:solidFill>
                <a:effectLst/>
                <a:latin typeface="Tw Cen MT (Corpo)"/>
              </a:rPr>
              <a:t> are </a:t>
            </a:r>
            <a:r>
              <a:rPr kumimoji="0" lang="pt-BR" altLang="pt-BR" sz="1800" b="0" i="0" u="none" strike="noStrike" cap="none" normalizeH="0" baseline="0" dirty="0" err="1">
                <a:ln>
                  <a:noFill/>
                </a:ln>
                <a:solidFill>
                  <a:schemeClr val="tx1"/>
                </a:solidFill>
                <a:effectLst/>
                <a:latin typeface="Tw Cen MT (Corpo)"/>
              </a:rPr>
              <a:t>based</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solely</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on</a:t>
            </a:r>
            <a:r>
              <a:rPr kumimoji="0" lang="pt-BR" altLang="pt-BR" sz="1800" b="0" i="0" u="none" strike="noStrike" cap="none" normalizeH="0" baseline="0" dirty="0">
                <a:ln>
                  <a:noFill/>
                </a:ln>
                <a:solidFill>
                  <a:schemeClr val="tx1"/>
                </a:solidFill>
                <a:effectLst/>
                <a:latin typeface="Tw Cen MT (Corpo)"/>
              </a:rPr>
              <a:t> </a:t>
            </a:r>
            <a:r>
              <a:rPr kumimoji="0" lang="pt-BR" altLang="pt-BR" sz="1800" b="0" i="0" u="none" strike="noStrike" cap="none" normalizeH="0" baseline="0" dirty="0" err="1">
                <a:ln>
                  <a:noFill/>
                </a:ln>
                <a:solidFill>
                  <a:schemeClr val="tx1"/>
                </a:solidFill>
                <a:effectLst/>
                <a:latin typeface="Tw Cen MT (Corpo)"/>
              </a:rPr>
              <a:t>past</a:t>
            </a:r>
            <a:r>
              <a:rPr kumimoji="0" lang="pt-BR" altLang="pt-BR" sz="1800" b="0" i="0" u="none" strike="noStrike" cap="none" normalizeH="0" baseline="0" dirty="0">
                <a:ln>
                  <a:noFill/>
                </a:ln>
                <a:solidFill>
                  <a:schemeClr val="tx1"/>
                </a:solidFill>
                <a:effectLst/>
                <a:latin typeface="Tw Cen MT (Corpo)"/>
              </a:rPr>
              <a:t> data.</a:t>
            </a:r>
            <a:endParaRPr kumimoji="0" lang="pt-BR" altLang="pt-BR" sz="1600" b="0" i="0" u="none" strike="noStrike" cap="none" normalizeH="0" baseline="0" dirty="0">
              <a:ln>
                <a:noFill/>
              </a:ln>
              <a:solidFill>
                <a:schemeClr val="tx1"/>
              </a:solidFill>
              <a:effectLst/>
              <a:latin typeface="Tw Cen MT (Corpo)"/>
            </a:endParaRPr>
          </a:p>
        </p:txBody>
      </p:sp>
      <p:graphicFrame>
        <p:nvGraphicFramePr>
          <p:cNvPr id="8" name="Tabela 7">
            <a:extLst>
              <a:ext uri="{FF2B5EF4-FFF2-40B4-BE49-F238E27FC236}">
                <a16:creationId xmlns:a16="http://schemas.microsoft.com/office/drawing/2014/main" id="{D8FE2819-CA4B-48D6-A274-492F0E2A6226}"/>
              </a:ext>
            </a:extLst>
          </p:cNvPr>
          <p:cNvGraphicFramePr>
            <a:graphicFrameLocks noGrp="1"/>
          </p:cNvGraphicFramePr>
          <p:nvPr>
            <p:extLst>
              <p:ext uri="{D42A27DB-BD31-4B8C-83A1-F6EECF244321}">
                <p14:modId xmlns:p14="http://schemas.microsoft.com/office/powerpoint/2010/main" val="672732824"/>
              </p:ext>
            </p:extLst>
          </p:nvPr>
        </p:nvGraphicFramePr>
        <p:xfrm>
          <a:off x="1141408" y="3913664"/>
          <a:ext cx="9906000" cy="1737360"/>
        </p:xfrm>
        <a:graphic>
          <a:graphicData uri="http://schemas.openxmlformats.org/drawingml/2006/table">
            <a:tbl>
              <a:tblPr>
                <a:tableStyleId>{22838BEF-8BB2-4498-84A7-C5851F593DF1}</a:tableStyleId>
              </a:tblPr>
              <a:tblGrid>
                <a:gridCol w="4953000">
                  <a:extLst>
                    <a:ext uri="{9D8B030D-6E8A-4147-A177-3AD203B41FA5}">
                      <a16:colId xmlns:a16="http://schemas.microsoft.com/office/drawing/2014/main" val="3907909942"/>
                    </a:ext>
                  </a:extLst>
                </a:gridCol>
                <a:gridCol w="4953000">
                  <a:extLst>
                    <a:ext uri="{9D8B030D-6E8A-4147-A177-3AD203B41FA5}">
                      <a16:colId xmlns:a16="http://schemas.microsoft.com/office/drawing/2014/main" val="1849995848"/>
                    </a:ext>
                  </a:extLst>
                </a:gridCol>
              </a:tblGrid>
              <a:tr h="0">
                <a:tc>
                  <a:txBody>
                    <a:bodyPr/>
                    <a:lstStyle/>
                    <a:p>
                      <a:r>
                        <a:rPr lang="pt-BR" dirty="0"/>
                        <a:t>Model</a:t>
                      </a:r>
                    </a:p>
                  </a:txBody>
                  <a:tcPr anchor="ctr"/>
                </a:tc>
                <a:tc>
                  <a:txBody>
                    <a:bodyPr/>
                    <a:lstStyle/>
                    <a:p>
                      <a:r>
                        <a:rPr lang="pt-BR"/>
                        <a:t>LB Private WMAPE</a:t>
                      </a:r>
                    </a:p>
                  </a:txBody>
                  <a:tcPr anchor="ctr"/>
                </a:tc>
                <a:extLst>
                  <a:ext uri="{0D108BD9-81ED-4DB2-BD59-A6C34878D82A}">
                    <a16:rowId xmlns:a16="http://schemas.microsoft.com/office/drawing/2014/main" val="3215929770"/>
                  </a:ext>
                </a:extLst>
              </a:tr>
              <a:tr h="0">
                <a:tc>
                  <a:txBody>
                    <a:bodyPr/>
                    <a:lstStyle/>
                    <a:p>
                      <a:r>
                        <a:rPr lang="en-US" dirty="0"/>
                        <a:t>Without Leads, Without Global </a:t>
                      </a:r>
                      <a:r>
                        <a:rPr lang="en-US" dirty="0" err="1"/>
                        <a:t>Agregation</a:t>
                      </a:r>
                      <a:r>
                        <a:rPr lang="en-US" dirty="0"/>
                        <a:t> (Final Submission)</a:t>
                      </a:r>
                    </a:p>
                  </a:txBody>
                  <a:tcPr anchor="ctr"/>
                </a:tc>
                <a:tc>
                  <a:txBody>
                    <a:bodyPr/>
                    <a:lstStyle/>
                    <a:p>
                      <a:r>
                        <a:rPr lang="pt-BR"/>
                        <a:t>0.069932182</a:t>
                      </a:r>
                    </a:p>
                  </a:txBody>
                  <a:tcPr anchor="ctr"/>
                </a:tc>
                <a:extLst>
                  <a:ext uri="{0D108BD9-81ED-4DB2-BD59-A6C34878D82A}">
                    <a16:rowId xmlns:a16="http://schemas.microsoft.com/office/drawing/2014/main" val="192809183"/>
                  </a:ext>
                </a:extLst>
              </a:tr>
              <a:tr h="0">
                <a:tc>
                  <a:txBody>
                    <a:bodyPr/>
                    <a:lstStyle/>
                    <a:p>
                      <a:r>
                        <a:rPr lang="en-US" dirty="0"/>
                        <a:t>Without Leads, With Global </a:t>
                      </a:r>
                      <a:r>
                        <a:rPr lang="en-US" dirty="0" err="1"/>
                        <a:t>Agregation</a:t>
                      </a:r>
                      <a:r>
                        <a:rPr lang="en-US" dirty="0"/>
                        <a:t> </a:t>
                      </a:r>
                    </a:p>
                  </a:txBody>
                  <a:tcPr anchor="ctr"/>
                </a:tc>
                <a:tc>
                  <a:txBody>
                    <a:bodyPr/>
                    <a:lstStyle/>
                    <a:p>
                      <a:r>
                        <a:rPr lang="pt-BR"/>
                        <a:t>0.064807411</a:t>
                      </a:r>
                    </a:p>
                  </a:txBody>
                  <a:tcPr anchor="ctr"/>
                </a:tc>
                <a:extLst>
                  <a:ext uri="{0D108BD9-81ED-4DB2-BD59-A6C34878D82A}">
                    <a16:rowId xmlns:a16="http://schemas.microsoft.com/office/drawing/2014/main" val="3438233638"/>
                  </a:ext>
                </a:extLst>
              </a:tr>
              <a:tr h="0">
                <a:tc>
                  <a:txBody>
                    <a:bodyPr/>
                    <a:lstStyle/>
                    <a:p>
                      <a:r>
                        <a:rPr lang="en-US"/>
                        <a:t>With Leads and Global Target Encoding</a:t>
                      </a:r>
                    </a:p>
                  </a:txBody>
                  <a:tcPr anchor="ctr"/>
                </a:tc>
                <a:tc>
                  <a:txBody>
                    <a:bodyPr/>
                    <a:lstStyle/>
                    <a:p>
                      <a:r>
                        <a:rPr lang="pt-BR" dirty="0"/>
                        <a:t>0.050298939</a:t>
                      </a:r>
                    </a:p>
                  </a:txBody>
                  <a:tcPr anchor="ctr"/>
                </a:tc>
                <a:extLst>
                  <a:ext uri="{0D108BD9-81ED-4DB2-BD59-A6C34878D82A}">
                    <a16:rowId xmlns:a16="http://schemas.microsoft.com/office/drawing/2014/main" val="3253391758"/>
                  </a:ext>
                </a:extLst>
              </a:tr>
            </a:tbl>
          </a:graphicData>
        </a:graphic>
      </p:graphicFrame>
    </p:spTree>
    <p:extLst>
      <p:ext uri="{BB962C8B-B14F-4D97-AF65-F5344CB8AC3E}">
        <p14:creationId xmlns:p14="http://schemas.microsoft.com/office/powerpoint/2010/main" val="206069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Ensemble Modeling – Boosted Hybrid Model</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44379" y="1672585"/>
            <a:ext cx="5309937" cy="497706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600" b="1" dirty="0"/>
              <a:t>Ridge Regression:</a:t>
            </a:r>
            <a:endParaRPr lang="en-US" sz="1600" dirty="0"/>
          </a:p>
          <a:p>
            <a:pPr marL="742950" lvl="1" indent="-285750">
              <a:buFont typeface="Arial" panose="020B0604020202020204" pitchFamily="34" charset="0"/>
              <a:buChar char="•"/>
            </a:pPr>
            <a:r>
              <a:rPr lang="en-US" sz="1600" dirty="0"/>
              <a:t>Effectively identifies and maps linear trends.</a:t>
            </a:r>
          </a:p>
          <a:p>
            <a:pPr marL="742950" lvl="1" indent="-285750">
              <a:buFont typeface="Arial" panose="020B0604020202020204" pitchFamily="34" charset="0"/>
              <a:buChar char="•"/>
            </a:pPr>
            <a:r>
              <a:rPr lang="en-US" sz="1600" dirty="0"/>
              <a:t>Extrapolative inferences beyond initial training set.</a:t>
            </a:r>
          </a:p>
          <a:p>
            <a:pPr>
              <a:buFont typeface="Arial" panose="020B0604020202020204" pitchFamily="34" charset="0"/>
              <a:buChar char="•"/>
            </a:pPr>
            <a:r>
              <a:rPr lang="en-US" sz="1600" b="1" dirty="0" err="1"/>
              <a:t>XGBoost</a:t>
            </a:r>
            <a:r>
              <a:rPr lang="en-US" sz="1600" b="1" dirty="0"/>
              <a:t> on Residuals:</a:t>
            </a:r>
            <a:endParaRPr lang="en-US" sz="1600" dirty="0"/>
          </a:p>
          <a:p>
            <a:pPr marL="742950" lvl="1" indent="-285750">
              <a:buFont typeface="Arial" panose="020B0604020202020204" pitchFamily="34" charset="0"/>
              <a:buChar char="•"/>
            </a:pPr>
            <a:r>
              <a:rPr lang="en-US" sz="1600" dirty="0"/>
              <a:t>After Ridge Regression predictions, residuals are calculated.</a:t>
            </a:r>
          </a:p>
          <a:p>
            <a:pPr marL="742950" lvl="1" indent="-285750">
              <a:buFont typeface="Arial" panose="020B0604020202020204" pitchFamily="34" charset="0"/>
              <a:buChar char="•"/>
            </a:pPr>
            <a:r>
              <a:rPr lang="en-US" sz="1600" dirty="0" err="1"/>
              <a:t>XGBoost</a:t>
            </a:r>
            <a:r>
              <a:rPr lang="en-US" sz="1600" dirty="0"/>
              <a:t> is trained on these residuals to capture non-linear nuances.</a:t>
            </a:r>
          </a:p>
          <a:p>
            <a:pPr marL="742950" lvl="1" indent="-285750">
              <a:buFont typeface="Arial" panose="020B0604020202020204" pitchFamily="34" charset="0"/>
              <a:buChar char="•"/>
            </a:pPr>
            <a:r>
              <a:rPr lang="en-US" sz="1600" dirty="0"/>
              <a:t>Focuses on target transformation and feature clustering.</a:t>
            </a:r>
          </a:p>
          <a:p>
            <a:pPr>
              <a:buFont typeface="Arial" panose="020B0604020202020204" pitchFamily="34" charset="0"/>
              <a:buChar char="•"/>
            </a:pPr>
            <a:r>
              <a:rPr lang="en-US" sz="1600" b="1" dirty="0"/>
              <a:t>Prediction:</a:t>
            </a:r>
            <a:endParaRPr lang="en-US" sz="1600" dirty="0"/>
          </a:p>
          <a:p>
            <a:pPr marL="742950" lvl="1" indent="-285750">
              <a:buFont typeface="Arial" panose="020B0604020202020204" pitchFamily="34" charset="0"/>
              <a:buChar char="•"/>
            </a:pPr>
            <a:r>
              <a:rPr lang="en-US" sz="1600" dirty="0"/>
              <a:t>Starts with Ridge Regression estimates.</a:t>
            </a:r>
          </a:p>
          <a:p>
            <a:pPr marL="742950" lvl="1" indent="-285750">
              <a:buFont typeface="Arial" panose="020B0604020202020204" pitchFamily="34" charset="0"/>
              <a:buChar char="•"/>
            </a:pPr>
            <a:r>
              <a:rPr lang="en-US" sz="1600" dirty="0"/>
              <a:t>Adjusted by </a:t>
            </a:r>
            <a:r>
              <a:rPr lang="en-US" sz="1600" dirty="0" err="1"/>
              <a:t>XGBoost</a:t>
            </a:r>
            <a:r>
              <a:rPr lang="en-US" sz="1600" dirty="0"/>
              <a:t> predictions on residuals.</a:t>
            </a:r>
          </a:p>
          <a:p>
            <a:pPr marL="742950" lvl="1" indent="-285750">
              <a:buFont typeface="Arial" panose="020B0604020202020204" pitchFamily="34" charset="0"/>
              <a:buChar char="•"/>
            </a:pPr>
            <a:r>
              <a:rPr lang="en-US" sz="1600" dirty="0"/>
              <a:t>Sum of these predictions form the final estimate.</a:t>
            </a:r>
          </a:p>
        </p:txBody>
      </p:sp>
      <p:pic>
        <p:nvPicPr>
          <p:cNvPr id="4" name="Imagem 3" descr="Diagrama&#10;&#10;Descrição gerada automaticamente">
            <a:extLst>
              <a:ext uri="{FF2B5EF4-FFF2-40B4-BE49-F238E27FC236}">
                <a16:creationId xmlns:a16="http://schemas.microsoft.com/office/drawing/2014/main" id="{81A51E2F-8D48-8EE5-E96A-05B8E1B585E0}"/>
              </a:ext>
            </a:extLst>
          </p:cNvPr>
          <p:cNvPicPr>
            <a:picLocks noChangeAspect="1"/>
          </p:cNvPicPr>
          <p:nvPr/>
        </p:nvPicPr>
        <p:blipFill>
          <a:blip r:embed="rId2"/>
          <a:stretch>
            <a:fillRect/>
          </a:stretch>
        </p:blipFill>
        <p:spPr>
          <a:xfrm>
            <a:off x="5504612" y="2181726"/>
            <a:ext cx="6543009" cy="3737683"/>
          </a:xfrm>
          <a:prstGeom prst="rect">
            <a:avLst/>
          </a:prstGeom>
        </p:spPr>
      </p:pic>
    </p:spTree>
    <p:extLst>
      <p:ext uri="{BB962C8B-B14F-4D97-AF65-F5344CB8AC3E}">
        <p14:creationId xmlns:p14="http://schemas.microsoft.com/office/powerpoint/2010/main" val="1612641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APPROACH INSPIRED BY MIXTURE OF EXPERTS</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4" y="1621254"/>
            <a:ext cx="9905998" cy="75065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457200" lvl="1" indent="0" algn="ctr">
              <a:lnSpc>
                <a:spcPct val="110000"/>
              </a:lnSpc>
              <a:buNone/>
            </a:pPr>
            <a:r>
              <a:rPr lang="en-US" dirty="0"/>
              <a:t>Strategy inspired by the 'Mixture of Experts' method. This approach allowed me to develop three specialized models, each catering to a specific objective.</a:t>
            </a:r>
          </a:p>
        </p:txBody>
      </p:sp>
      <p:sp>
        <p:nvSpPr>
          <p:cNvPr id="3" name="Rectangle 1">
            <a:extLst>
              <a:ext uri="{FF2B5EF4-FFF2-40B4-BE49-F238E27FC236}">
                <a16:creationId xmlns:a16="http://schemas.microsoft.com/office/drawing/2014/main" id="{0C0DA3FB-EE16-4230-6747-F5B1072DE811}"/>
              </a:ext>
            </a:extLst>
          </p:cNvPr>
          <p:cNvSpPr txBox="1">
            <a:spLocks noChangeArrowheads="1"/>
          </p:cNvSpPr>
          <p:nvPr/>
        </p:nvSpPr>
        <p:spPr bwMode="auto">
          <a:xfrm>
            <a:off x="331287" y="2626367"/>
            <a:ext cx="3550904" cy="3622979"/>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r>
              <a:rPr lang="en-US" sz="1400" b="1" dirty="0"/>
              <a:t>Expert A: Temporal Focus</a:t>
            </a:r>
            <a:endParaRPr lang="en-US" sz="1400" dirty="0"/>
          </a:p>
          <a:p>
            <a:pPr>
              <a:buFont typeface="Arial" panose="020B0604020202020204" pitchFamily="34" charset="0"/>
              <a:buChar char="•"/>
            </a:pPr>
            <a:r>
              <a:rPr lang="en-US" sz="1400" b="1" dirty="0"/>
              <a:t>Objective:</a:t>
            </a:r>
            <a:r>
              <a:rPr lang="en-US" sz="1400" dirty="0"/>
              <a:t> Capture historical seasonality.</a:t>
            </a:r>
          </a:p>
          <a:p>
            <a:pPr>
              <a:buFont typeface="Arial" panose="020B0604020202020204" pitchFamily="34" charset="0"/>
              <a:buChar char="•"/>
            </a:pPr>
            <a:r>
              <a:rPr lang="en-US" sz="1400" b="1" dirty="0"/>
              <a:t>Inputs:</a:t>
            </a:r>
            <a:r>
              <a:rPr lang="en-US" sz="1400" dirty="0"/>
              <a:t> Emphasis on temporal feature engineering:</a:t>
            </a:r>
          </a:p>
          <a:p>
            <a:pPr marL="742950" lvl="1" indent="-285750">
              <a:buFont typeface="Arial" panose="020B0604020202020204" pitchFamily="34" charset="0"/>
              <a:buChar char="•"/>
            </a:pPr>
            <a:r>
              <a:rPr lang="en-US" sz="1400" dirty="0"/>
              <a:t>Lags, differences.</a:t>
            </a:r>
          </a:p>
          <a:p>
            <a:pPr marL="742950" lvl="1" indent="-285750">
              <a:buFont typeface="Arial" panose="020B0604020202020204" pitchFamily="34" charset="0"/>
              <a:buChar char="•"/>
            </a:pPr>
            <a:r>
              <a:rPr lang="en-US" sz="1400" dirty="0"/>
              <a:t>Load, EMS, time.</a:t>
            </a:r>
          </a:p>
          <a:p>
            <a:pPr marL="742950" lvl="1" indent="-285750">
              <a:buFont typeface="Arial" panose="020B0604020202020204" pitchFamily="34" charset="0"/>
              <a:buChar char="•"/>
            </a:pPr>
            <a:r>
              <a:rPr lang="en-US" sz="1400" dirty="0"/>
              <a:t>Target encoding on hour variable.</a:t>
            </a:r>
          </a:p>
          <a:p>
            <a:pPr>
              <a:buFont typeface="Arial" panose="020B0604020202020204" pitchFamily="34" charset="0"/>
              <a:buChar char="•"/>
            </a:pPr>
            <a:r>
              <a:rPr lang="en-US" sz="1400" b="1" dirty="0"/>
              <a:t>Unique Factor:</a:t>
            </a:r>
            <a:r>
              <a:rPr lang="en-US" sz="1400" dirty="0"/>
              <a:t> Temporal features tailored for each base station.</a:t>
            </a:r>
          </a:p>
          <a:p>
            <a:pPr>
              <a:buFont typeface="Arial" panose="020B0604020202020204" pitchFamily="34" charset="0"/>
              <a:buChar char="•"/>
            </a:pPr>
            <a:r>
              <a:rPr lang="en-US" sz="1400" b="1" dirty="0"/>
              <a:t>Importance:</a:t>
            </a:r>
            <a:r>
              <a:rPr lang="en-US" sz="1400" dirty="0"/>
              <a:t> Ensures accuracy and prevents data leakage.</a:t>
            </a:r>
          </a:p>
        </p:txBody>
      </p:sp>
      <p:sp>
        <p:nvSpPr>
          <p:cNvPr id="8" name="Rectangle 1">
            <a:extLst>
              <a:ext uri="{FF2B5EF4-FFF2-40B4-BE49-F238E27FC236}">
                <a16:creationId xmlns:a16="http://schemas.microsoft.com/office/drawing/2014/main" id="{3B7FB826-A036-F90D-4318-AFDCDAD0EFAD}"/>
              </a:ext>
            </a:extLst>
          </p:cNvPr>
          <p:cNvSpPr txBox="1">
            <a:spLocks noChangeArrowheads="1"/>
          </p:cNvSpPr>
          <p:nvPr/>
        </p:nvSpPr>
        <p:spPr bwMode="auto">
          <a:xfrm>
            <a:off x="4186991" y="2658426"/>
            <a:ext cx="3818019" cy="3558859"/>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r>
              <a:rPr lang="en-US" sz="1400" b="1" dirty="0"/>
              <a:t>Expert B: </a:t>
            </a:r>
            <a:r>
              <a:rPr lang="en-US" sz="1400" dirty="0"/>
              <a:t>Advanced Feature Engineering</a:t>
            </a:r>
          </a:p>
          <a:p>
            <a:r>
              <a:rPr lang="en-US" sz="1400" b="1" dirty="0"/>
              <a:t>Objective: </a:t>
            </a:r>
            <a:r>
              <a:rPr lang="en-US" sz="1400" dirty="0"/>
              <a:t>Generalize over new stations.</a:t>
            </a:r>
          </a:p>
          <a:p>
            <a:r>
              <a:rPr lang="en-US" sz="1400" b="1" dirty="0"/>
              <a:t>Inputs:</a:t>
            </a:r>
          </a:p>
          <a:p>
            <a:pPr lvl="1"/>
            <a:r>
              <a:rPr lang="en-US" sz="1400" dirty="0"/>
              <a:t>Polynomial features on 'load', 'ESMode6', 'Antennas', '</a:t>
            </a:r>
            <a:r>
              <a:rPr lang="en-US" sz="1400" dirty="0" err="1"/>
              <a:t>TXpower</a:t>
            </a:r>
            <a:r>
              <a:rPr lang="en-US" sz="1400" dirty="0"/>
              <a:t>', and 'Frequency'.</a:t>
            </a:r>
          </a:p>
          <a:p>
            <a:pPr lvl="1"/>
            <a:r>
              <a:rPr lang="en-US" sz="1400" dirty="0"/>
              <a:t>K-means clustering on Base Station (BS) configurations.</a:t>
            </a:r>
          </a:p>
          <a:p>
            <a:r>
              <a:rPr lang="en-US" sz="1400" b="1" dirty="0"/>
              <a:t>Unique Factor: </a:t>
            </a:r>
            <a:r>
              <a:rPr lang="en-US" sz="1400" dirty="0"/>
              <a:t>Hybrid method combining time-series with BS configurations.</a:t>
            </a:r>
          </a:p>
          <a:p>
            <a:r>
              <a:rPr lang="en-US" sz="1400" b="1" dirty="0"/>
              <a:t>Importance: </a:t>
            </a:r>
            <a:r>
              <a:rPr lang="en-US" sz="1400" dirty="0"/>
              <a:t>Reduces dependency on historical data, emphasizing station settings and load.</a:t>
            </a:r>
          </a:p>
        </p:txBody>
      </p:sp>
      <p:sp>
        <p:nvSpPr>
          <p:cNvPr id="9" name="Rectangle 1">
            <a:extLst>
              <a:ext uri="{FF2B5EF4-FFF2-40B4-BE49-F238E27FC236}">
                <a16:creationId xmlns:a16="http://schemas.microsoft.com/office/drawing/2014/main" id="{B150EB49-C024-8BD7-B604-9E596AAA6AC2}"/>
              </a:ext>
            </a:extLst>
          </p:cNvPr>
          <p:cNvSpPr txBox="1">
            <a:spLocks noChangeArrowheads="1"/>
          </p:cNvSpPr>
          <p:nvPr/>
        </p:nvSpPr>
        <p:spPr bwMode="auto">
          <a:xfrm>
            <a:off x="8391608" y="2668492"/>
            <a:ext cx="3469105" cy="35387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r>
              <a:rPr lang="en-US" sz="1600" b="1" dirty="0"/>
              <a:t>Expert C: Streamlined Approach</a:t>
            </a:r>
            <a:endParaRPr lang="en-US" sz="1600" dirty="0"/>
          </a:p>
          <a:p>
            <a:r>
              <a:rPr lang="en-US" sz="1600" b="1" dirty="0"/>
              <a:t>Objective:</a:t>
            </a:r>
            <a:r>
              <a:rPr lang="en-US" sz="1600" dirty="0"/>
              <a:t> Generalize over new stations configurations.</a:t>
            </a:r>
          </a:p>
          <a:p>
            <a:r>
              <a:rPr lang="en-US" sz="1600" b="1" dirty="0"/>
              <a:t>Inputs:</a:t>
            </a:r>
            <a:r>
              <a:rPr lang="en-US" sz="1600" dirty="0"/>
              <a:t> Selection of critical attributes without overcomplexity.</a:t>
            </a:r>
          </a:p>
          <a:p>
            <a:r>
              <a:rPr lang="en-US" sz="1600" b="1" dirty="0"/>
              <a:t>Unique Factor:</a:t>
            </a:r>
            <a:r>
              <a:rPr lang="en-US" sz="1600" dirty="0"/>
              <a:t> Simplicity often outperforms complexity.</a:t>
            </a:r>
          </a:p>
          <a:p>
            <a:r>
              <a:rPr lang="en-US" sz="1600" b="1" dirty="0"/>
              <a:t>Importance:</a:t>
            </a:r>
            <a:r>
              <a:rPr lang="en-US" sz="1600" dirty="0"/>
              <a:t> Eliminating attributes that might lead to overfitting or historical contamination.</a:t>
            </a:r>
          </a:p>
        </p:txBody>
      </p:sp>
    </p:spTree>
    <p:extLst>
      <p:ext uri="{BB962C8B-B14F-4D97-AF65-F5344CB8AC3E}">
        <p14:creationId xmlns:p14="http://schemas.microsoft.com/office/powerpoint/2010/main" val="3048848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28_TF45165253" id="{984161F4-FFE1-4950-87D4-DFE4123C6A75}" vid="{B74535F1-FD7C-4781-9213-0422BA09E17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Design de circuito</Template>
  <TotalTime>674</TotalTime>
  <Words>783</Words>
  <Application>Microsoft Office PowerPoint</Application>
  <PresentationFormat>Widescreen</PresentationFormat>
  <Paragraphs>93</Paragraphs>
  <Slides>11</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11</vt:i4>
      </vt:variant>
    </vt:vector>
  </HeadingPairs>
  <TitlesOfParts>
    <vt:vector size="16" baseType="lpstr">
      <vt:lpstr>Arial</vt:lpstr>
      <vt:lpstr>Calibri</vt:lpstr>
      <vt:lpstr>Tw Cen MT</vt:lpstr>
      <vt:lpstr>Tw Cen MT (Corpo)</vt:lpstr>
      <vt:lpstr>Circuito</vt:lpstr>
      <vt:lpstr>Hybrid Boosted Model with an Approach Inspired by Mixture of Experts</vt:lpstr>
      <vt:lpstr>Presentation</vt:lpstr>
      <vt:lpstr>Data Merging and Aggregation</vt:lpstr>
      <vt:lpstr>FEATURE ENGINEERING - STANDARD FEATURES</vt:lpstr>
      <vt:lpstr>FEATURE ENGINEERING - TEMPORAL FEATURES</vt:lpstr>
      <vt:lpstr>FEATURE ENGINEERING – DATA LEAKAGE</vt:lpstr>
      <vt:lpstr>FEATURE ENGINEERING – DATA LEAKAGE</vt:lpstr>
      <vt:lpstr>Ensemble Modeling – Boosted Hybrid Model</vt:lpstr>
      <vt:lpstr>APPROACH INSPIRED BY MIXTURE OF EXPERTS</vt:lpstr>
      <vt:lpstr>Gate</vt:lpstr>
      <vt:lpstr>Model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Boosted Model with an Approach Inspired by Mixture of Experts</dc:title>
  <dc:creator>Rafael Zimmermann</dc:creator>
  <cp:lastModifiedBy>Rafael Zimmermann</cp:lastModifiedBy>
  <cp:revision>3</cp:revision>
  <dcterms:created xsi:type="dcterms:W3CDTF">2023-10-25T21:34:52Z</dcterms:created>
  <dcterms:modified xsi:type="dcterms:W3CDTF">2023-10-26T22:50:51Z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